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tiff" ContentType="image/tif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sldIdLst>
    <p:sldId id="256" r:id="rId2"/>
    <p:sldId id="258" r:id="rId3"/>
    <p:sldId id="272" r:id="rId4"/>
    <p:sldId id="273" r:id="rId5"/>
    <p:sldId id="274" r:id="rId6"/>
    <p:sldId id="275" r:id="rId7"/>
    <p:sldId id="276" r:id="rId8"/>
    <p:sldId id="277" r:id="rId9"/>
    <p:sldId id="278" r:id="rId10"/>
    <p:sldId id="279" r:id="rId11"/>
    <p:sldId id="280" r:id="rId12"/>
    <p:sldId id="284" r:id="rId13"/>
    <p:sldId id="281" r:id="rId14"/>
    <p:sldId id="283" r:id="rId15"/>
    <p:sldId id="282" r:id="rId16"/>
    <p:sldId id="285" r:id="rId17"/>
    <p:sldId id="271" r:id="rId1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-204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4160C-2579-4E53-8495-A7096C285829}" type="datetimeFigureOut">
              <a:rPr lang="en-US" smtClean="0"/>
              <a:pPr/>
              <a:t>5/13/2021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2AD0E-BFA0-4F7A-933B-5B667196935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4160C-2579-4E53-8495-A7096C285829}" type="datetimeFigureOut">
              <a:rPr lang="en-US" smtClean="0"/>
              <a:pPr/>
              <a:t>5/13/2021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2AD0E-BFA0-4F7A-933B-5B667196935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4160C-2579-4E53-8495-A7096C285829}" type="datetimeFigureOut">
              <a:rPr lang="en-US" smtClean="0"/>
              <a:pPr/>
              <a:t>5/13/2021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2AD0E-BFA0-4F7A-933B-5B667196935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4160C-2579-4E53-8495-A7096C285829}" type="datetimeFigureOut">
              <a:rPr lang="en-US" smtClean="0"/>
              <a:pPr/>
              <a:t>5/13/2021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2AD0E-BFA0-4F7A-933B-5B667196935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4160C-2579-4E53-8495-A7096C285829}" type="datetimeFigureOut">
              <a:rPr lang="en-US" smtClean="0"/>
              <a:pPr/>
              <a:t>5/13/2021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2AD0E-BFA0-4F7A-933B-5B667196935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4160C-2579-4E53-8495-A7096C285829}" type="datetimeFigureOut">
              <a:rPr lang="en-US" smtClean="0"/>
              <a:pPr/>
              <a:t>5/13/2021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2AD0E-BFA0-4F7A-933B-5B667196935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4160C-2579-4E53-8495-A7096C285829}" type="datetimeFigureOut">
              <a:rPr lang="en-US" smtClean="0"/>
              <a:pPr/>
              <a:t>5/13/2021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2AD0E-BFA0-4F7A-933B-5B667196935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4160C-2579-4E53-8495-A7096C285829}" type="datetimeFigureOut">
              <a:rPr lang="en-US" smtClean="0"/>
              <a:pPr/>
              <a:t>5/13/2021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2AD0E-BFA0-4F7A-933B-5B667196935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4160C-2579-4E53-8495-A7096C285829}" type="datetimeFigureOut">
              <a:rPr lang="en-US" smtClean="0"/>
              <a:pPr/>
              <a:t>5/13/2021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2AD0E-BFA0-4F7A-933B-5B667196935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4160C-2579-4E53-8495-A7096C285829}" type="datetimeFigureOut">
              <a:rPr lang="en-US" smtClean="0"/>
              <a:pPr/>
              <a:t>5/13/2021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2AD0E-BFA0-4F7A-933B-5B667196935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4160C-2579-4E53-8495-A7096C285829}" type="datetimeFigureOut">
              <a:rPr lang="en-US" smtClean="0"/>
              <a:pPr/>
              <a:t>5/13/2021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2AD0E-BFA0-4F7A-933B-5B667196935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74160C-2579-4E53-8495-A7096C285829}" type="datetimeFigureOut">
              <a:rPr lang="en-US" smtClean="0"/>
              <a:pPr/>
              <a:t>5/13/2021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22AD0E-BFA0-4F7A-933B-5B6671969352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lue-light-trails.jpg"/>
          <p:cNvPicPr>
            <a:picLocks noChangeAspect="1"/>
          </p:cNvPicPr>
          <p:nvPr/>
        </p:nvPicPr>
        <p:blipFill>
          <a:blip r:embed="rId2" cstate="print"/>
          <a:srcRect t="23958"/>
          <a:stretch>
            <a:fillRect/>
          </a:stretch>
        </p:blipFill>
        <p:spPr>
          <a:xfrm>
            <a:off x="0" y="1643050"/>
            <a:ext cx="9144000" cy="5214950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85720" y="6215082"/>
            <a:ext cx="8429684" cy="500066"/>
          </a:xfrm>
        </p:spPr>
        <p:txBody>
          <a:bodyPr>
            <a:noAutofit/>
          </a:bodyPr>
          <a:lstStyle/>
          <a:p>
            <a:pPr algn="l"/>
            <a:r>
              <a:rPr lang="vi-VN" sz="2200" baseline="30000" dirty="0">
                <a:solidFill>
                  <a:schemeClr val="bg1"/>
                </a:solidFill>
              </a:rPr>
              <a:t>Proiect cofinanţat din Fondul European de Dezvoltare Regională prin </a:t>
            </a:r>
            <a:br>
              <a:rPr lang="vi-VN" sz="2200" baseline="30000" dirty="0">
                <a:solidFill>
                  <a:schemeClr val="bg1"/>
                </a:solidFill>
              </a:rPr>
            </a:br>
            <a:r>
              <a:rPr lang="vi-VN" sz="2200" baseline="30000" dirty="0">
                <a:solidFill>
                  <a:schemeClr val="bg1"/>
                </a:solidFill>
              </a:rPr>
              <a:t>Programul Operaţional Infrastructura Mare 2014-2020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195736" y="2492896"/>
            <a:ext cx="6715172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o-RO" sz="2500" dirty="0">
                <a:solidFill>
                  <a:schemeClr val="bg1"/>
                </a:solidFill>
                <a:latin typeface="Trebuchet MS" pitchFamily="34" charset="0"/>
              </a:rPr>
              <a:t>PLANUL DE MANAGEMENT PENTRU ARIA NATURALĂ PROTEJATĂ CHEILE LĂPUȘULUI MĂSURI DE MANAGEMENT</a:t>
            </a:r>
          </a:p>
        </p:txBody>
      </p:sp>
      <p:pic>
        <p:nvPicPr>
          <p:cNvPr id="7" name="Picture 6" descr="banda sigl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19474" y="357166"/>
            <a:ext cx="7505052" cy="1191388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anda sigl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714744" y="357166"/>
            <a:ext cx="5185478" cy="823168"/>
          </a:xfrm>
          <a:prstGeom prst="rect">
            <a:avLst/>
          </a:prstGeom>
        </p:spPr>
      </p:pic>
      <p:pic>
        <p:nvPicPr>
          <p:cNvPr id="4" name="Picture 3" descr="blue-light-trails.jpg"/>
          <p:cNvPicPr>
            <a:picLocks noChangeAspect="1"/>
          </p:cNvPicPr>
          <p:nvPr/>
        </p:nvPicPr>
        <p:blipFill>
          <a:blip r:embed="rId3" cstate="print"/>
          <a:srcRect t="46875" r="64063" b="52083"/>
          <a:stretch>
            <a:fillRect/>
          </a:stretch>
        </p:blipFill>
        <p:spPr>
          <a:xfrm>
            <a:off x="0" y="928670"/>
            <a:ext cx="3286116" cy="7143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87498" y="1071988"/>
            <a:ext cx="763284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o-RO" sz="22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MĂSURI GENERALE DE CONSERVARE</a:t>
            </a:r>
            <a:endParaRPr lang="ro-RO" sz="2200" b="1" baseline="300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9" name="Subtitle 2"/>
          <p:cNvSpPr txBox="1">
            <a:spLocks/>
          </p:cNvSpPr>
          <p:nvPr/>
        </p:nvSpPr>
        <p:spPr>
          <a:xfrm>
            <a:off x="500034" y="6143644"/>
            <a:ext cx="8215370" cy="285752"/>
          </a:xfrm>
          <a:prstGeom prst="rect">
            <a:avLst/>
          </a:prstGeom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  <p:txBody>
          <a:bodyPr>
            <a:noAutofit/>
          </a:bodyPr>
          <a:lstStyle/>
          <a:p>
            <a:pPr marR="0" lvl="0" defTabSz="914400" rtl="0" eaLnBrk="1" fontAlgn="auto" latinLnBrk="0" hangingPunct="1">
              <a:lnSpc>
                <a:spcPts val="2640"/>
              </a:lnSpc>
              <a:spcAft>
                <a:spcPts val="0"/>
              </a:spcAft>
              <a:buClrTx/>
              <a:buSzTx/>
              <a:tabLst/>
              <a:defRPr/>
            </a:pPr>
            <a:r>
              <a:rPr kumimoji="0" lang="vi-VN" sz="1600" b="1" i="0" u="none" strike="noStrike" kern="1200" cap="none" spc="0" normalizeH="0" baseline="3000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Proiect cofinanţat din Fondul European de Dezvoltare Regională prin</a:t>
            </a:r>
            <a:r>
              <a:rPr kumimoji="0" lang="ro-RO" sz="1600" b="1" i="0" u="none" strike="noStrike" kern="1200" cap="none" spc="0" normalizeH="0" baseline="3000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vi-VN" sz="1600" b="1" i="0" u="none" strike="noStrike" kern="1200" cap="none" spc="0" normalizeH="0" baseline="3000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Programul Operaţional Infrastructura Mare 2014-2020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27584" y="1597563"/>
            <a:ext cx="770485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b="1" dirty="0"/>
              <a:t>•	Interzicerea prezenței câinilor și pisicilor hoinare în sit</a:t>
            </a:r>
          </a:p>
          <a:p>
            <a:r>
              <a:rPr lang="ro-RO" b="1" dirty="0"/>
              <a:t>•	Diminuarea până la eliminare a utilizării insecticidelor</a:t>
            </a:r>
          </a:p>
          <a:p>
            <a:r>
              <a:rPr lang="ro-RO" b="1" dirty="0"/>
              <a:t>•	Interzicerea reîmpăduririlor și a completărilor cu specii alohtone</a:t>
            </a:r>
          </a:p>
          <a:p>
            <a:r>
              <a:rPr lang="ro-RO" b="1" dirty="0"/>
              <a:t>•	Eliminarea speciilor invazive din sit</a:t>
            </a:r>
          </a:p>
          <a:p>
            <a:r>
              <a:rPr lang="ro-RO" b="1" dirty="0"/>
              <a:t>•	Controlul și eliminarea depozitelor necontrolate de deșeuri</a:t>
            </a:r>
          </a:p>
          <a:p>
            <a:r>
              <a:rPr lang="ro-RO" b="1" dirty="0"/>
              <a:t>•	Interzicerea oricăror activități de colectare a speciilor de plante și animale de interes comunitar și național de interes prioritar</a:t>
            </a:r>
          </a:p>
          <a:p>
            <a:r>
              <a:rPr lang="ro-RO" b="1" dirty="0"/>
              <a:t>•	Monitorizarea și managementul bolilor infecțioase ale speciilor</a:t>
            </a:r>
          </a:p>
          <a:p>
            <a:r>
              <a:rPr lang="ro-RO" b="1" dirty="0"/>
              <a:t>•	Interzicerea construcțiilor hidrotehnice în situl Natura ROSCI0030</a:t>
            </a:r>
          </a:p>
          <a:p>
            <a:r>
              <a:rPr lang="ro-RO" b="1" dirty="0"/>
              <a:t>•	Limitarea pășunatului în habitatele de interes comunitar</a:t>
            </a:r>
          </a:p>
          <a:p>
            <a:r>
              <a:rPr lang="ro-RO" b="1" dirty="0"/>
              <a:t>•	Reglementarea activităților de colectare a ciupercilor și fructelor de pădure</a:t>
            </a:r>
          </a:p>
          <a:p>
            <a:r>
              <a:rPr lang="ro-RO" b="1" dirty="0"/>
              <a:t>•	Reglementarea activităților recreative </a:t>
            </a:r>
          </a:p>
          <a:p>
            <a:r>
              <a:rPr lang="ro-RO" b="1" dirty="0"/>
              <a:t>•	Interzicerea pe toată suprafața sitului a părăsirii drumurilor forestiere de către autovehiculele 4x4, altele decât cele ale entităților ce activează în scopuri lucrative</a:t>
            </a:r>
          </a:p>
        </p:txBody>
      </p:sp>
    </p:spTree>
    <p:extLst>
      <p:ext uri="{BB962C8B-B14F-4D97-AF65-F5344CB8AC3E}">
        <p14:creationId xmlns:p14="http://schemas.microsoft.com/office/powerpoint/2010/main" xmlns="" val="36146598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anda sigl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714744" y="357166"/>
            <a:ext cx="5185478" cy="823168"/>
          </a:xfrm>
          <a:prstGeom prst="rect">
            <a:avLst/>
          </a:prstGeom>
        </p:spPr>
      </p:pic>
      <p:pic>
        <p:nvPicPr>
          <p:cNvPr id="4" name="Picture 3" descr="blue-light-trails.jpg"/>
          <p:cNvPicPr>
            <a:picLocks noChangeAspect="1"/>
          </p:cNvPicPr>
          <p:nvPr/>
        </p:nvPicPr>
        <p:blipFill>
          <a:blip r:embed="rId3" cstate="print"/>
          <a:srcRect t="46875" r="64063" b="52083"/>
          <a:stretch>
            <a:fillRect/>
          </a:stretch>
        </p:blipFill>
        <p:spPr>
          <a:xfrm>
            <a:off x="0" y="928670"/>
            <a:ext cx="3286116" cy="7143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87498" y="1071988"/>
            <a:ext cx="763284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o-RO" sz="22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MĂSURI GENERALE DE CONSERVARE</a:t>
            </a:r>
            <a:endParaRPr lang="ro-RO" sz="2200" b="1" baseline="300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9" name="Subtitle 2"/>
          <p:cNvSpPr txBox="1">
            <a:spLocks/>
          </p:cNvSpPr>
          <p:nvPr/>
        </p:nvSpPr>
        <p:spPr>
          <a:xfrm>
            <a:off x="500034" y="6143644"/>
            <a:ext cx="8215370" cy="285752"/>
          </a:xfrm>
          <a:prstGeom prst="rect">
            <a:avLst/>
          </a:prstGeom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  <p:txBody>
          <a:bodyPr>
            <a:noAutofit/>
          </a:bodyPr>
          <a:lstStyle/>
          <a:p>
            <a:pPr marR="0" lvl="0" defTabSz="914400" rtl="0" eaLnBrk="1" fontAlgn="auto" latinLnBrk="0" hangingPunct="1">
              <a:lnSpc>
                <a:spcPts val="2640"/>
              </a:lnSpc>
              <a:spcAft>
                <a:spcPts val="0"/>
              </a:spcAft>
              <a:buClrTx/>
              <a:buSzTx/>
              <a:tabLst/>
              <a:defRPr/>
            </a:pPr>
            <a:r>
              <a:rPr kumimoji="0" lang="vi-VN" sz="1600" b="1" i="0" u="none" strike="noStrike" kern="1200" cap="none" spc="0" normalizeH="0" baseline="3000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Proiect cofinanţat din Fondul European de Dezvoltare Regională prin</a:t>
            </a:r>
            <a:r>
              <a:rPr kumimoji="0" lang="ro-RO" sz="1600" b="1" i="0" u="none" strike="noStrike" kern="1200" cap="none" spc="0" normalizeH="0" baseline="3000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vi-VN" sz="1600" b="1" i="0" u="none" strike="noStrike" kern="1200" cap="none" spc="0" normalizeH="0" baseline="3000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Programul Operaţional Infrastructura Mare 2014-2020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27584" y="1597563"/>
            <a:ext cx="770485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b="1" dirty="0"/>
              <a:t>Completarea/actualizarea inventarelor și evaluarea detaliată a stării de conservare, pentru speciile și habitatele din situl Natura 2000 ROSCI0030</a:t>
            </a:r>
          </a:p>
          <a:p>
            <a:endParaRPr lang="ro-RO" b="1" dirty="0"/>
          </a:p>
          <a:p>
            <a:r>
              <a:rPr lang="ro-RO" b="1" dirty="0"/>
              <a:t>Actualizarea inventarelor prin evaluarea detaliată a habitatelor și speciilor de interes comunitar pentru care situl Natura 2000 a fost desemnat</a:t>
            </a:r>
          </a:p>
          <a:p>
            <a:endParaRPr lang="ro-RO" b="1" dirty="0"/>
          </a:p>
          <a:p>
            <a:r>
              <a:rPr lang="ro-RO" b="1" dirty="0">
                <a:solidFill>
                  <a:schemeClr val="accent1">
                    <a:lumMod val="75000"/>
                  </a:schemeClr>
                </a:solidFill>
              </a:rPr>
              <a:t>Monitorizarea stării de conservare a habitatelor și speciilor din situl ROSPA0030</a:t>
            </a:r>
          </a:p>
          <a:p>
            <a:endParaRPr lang="ro-RO" b="1" dirty="0"/>
          </a:p>
          <a:p>
            <a:r>
              <a:rPr lang="ro-RO" b="1" dirty="0"/>
              <a:t>Cartarea și Inventarierea detaliată a habitatelor 6190 (Pajiști panonice de stâncării) și 8210 (Versanți stâncoși calcaroși cu vegetație casmofitică)</a:t>
            </a:r>
          </a:p>
          <a:p>
            <a:endParaRPr lang="ro-RO" b="1" dirty="0"/>
          </a:p>
          <a:p>
            <a:r>
              <a:rPr lang="ro-RO" b="1" dirty="0"/>
              <a:t>Actualizarea formularului standard Natura 2000 aferent ariei protejate</a:t>
            </a:r>
          </a:p>
          <a:p>
            <a:endParaRPr lang="ro-RO" b="1" dirty="0"/>
          </a:p>
          <a:p>
            <a:r>
              <a:rPr lang="ro-RO" b="1" dirty="0"/>
              <a:t>Inventarierea detaliată a obiectivelor abiotice de interes conservativ (Piatra Cerbului, Piatra Corbului, Cascada Pișătoarea, cât și elemente mai puțin accesibile precum ”gropile” create de râul Lăpuș)</a:t>
            </a:r>
          </a:p>
        </p:txBody>
      </p:sp>
    </p:spTree>
    <p:extLst>
      <p:ext uri="{BB962C8B-B14F-4D97-AF65-F5344CB8AC3E}">
        <p14:creationId xmlns:p14="http://schemas.microsoft.com/office/powerpoint/2010/main" xmlns="" val="17809359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anda sigl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714744" y="357166"/>
            <a:ext cx="5185478" cy="823168"/>
          </a:xfrm>
          <a:prstGeom prst="rect">
            <a:avLst/>
          </a:prstGeom>
        </p:spPr>
      </p:pic>
      <p:pic>
        <p:nvPicPr>
          <p:cNvPr id="4" name="Picture 3" descr="blue-light-trails.jpg"/>
          <p:cNvPicPr>
            <a:picLocks noChangeAspect="1"/>
          </p:cNvPicPr>
          <p:nvPr/>
        </p:nvPicPr>
        <p:blipFill>
          <a:blip r:embed="rId3" cstate="print"/>
          <a:srcRect t="46875" r="64063" b="52083"/>
          <a:stretch>
            <a:fillRect/>
          </a:stretch>
        </p:blipFill>
        <p:spPr>
          <a:xfrm>
            <a:off x="0" y="928670"/>
            <a:ext cx="3286116" cy="7143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87498" y="1071988"/>
            <a:ext cx="763284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o-RO" sz="22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MĂSURI DE DEZVOLTARE DURABILĂ</a:t>
            </a:r>
          </a:p>
        </p:txBody>
      </p:sp>
      <p:sp>
        <p:nvSpPr>
          <p:cNvPr id="9" name="Subtitle 2"/>
          <p:cNvSpPr txBox="1">
            <a:spLocks/>
          </p:cNvSpPr>
          <p:nvPr/>
        </p:nvSpPr>
        <p:spPr>
          <a:xfrm>
            <a:off x="500034" y="6143644"/>
            <a:ext cx="8215370" cy="285752"/>
          </a:xfrm>
          <a:prstGeom prst="rect">
            <a:avLst/>
          </a:prstGeom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  <p:txBody>
          <a:bodyPr>
            <a:noAutofit/>
          </a:bodyPr>
          <a:lstStyle/>
          <a:p>
            <a:pPr marR="0" lvl="0" defTabSz="914400" rtl="0" eaLnBrk="1" fontAlgn="auto" latinLnBrk="0" hangingPunct="1">
              <a:lnSpc>
                <a:spcPts val="2640"/>
              </a:lnSpc>
              <a:spcAft>
                <a:spcPts val="0"/>
              </a:spcAft>
              <a:buClrTx/>
              <a:buSzTx/>
              <a:tabLst/>
              <a:defRPr/>
            </a:pPr>
            <a:r>
              <a:rPr kumimoji="0" lang="vi-VN" sz="1600" b="1" i="0" u="none" strike="noStrike" kern="1200" cap="none" spc="0" normalizeH="0" baseline="3000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Proiect cofinanţat din Fondul European de Dezvoltare Regională prin</a:t>
            </a:r>
            <a:r>
              <a:rPr kumimoji="0" lang="ro-RO" sz="1600" b="1" i="0" u="none" strike="noStrike" kern="1200" cap="none" spc="0" normalizeH="0" baseline="3000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vi-VN" sz="1600" b="1" i="0" u="none" strike="noStrike" kern="1200" cap="none" spc="0" normalizeH="0" baseline="3000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Programul Operaţional Infrastructura Mare 2014-2020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27584" y="1597563"/>
            <a:ext cx="7704855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b="1" dirty="0"/>
              <a:t>Dezvoltarea mecanismului pentru acordarea compensațiilor proprietarilor care au terenuri situate în zone care beneficiază de protecție mai strictă</a:t>
            </a:r>
          </a:p>
          <a:p>
            <a:endParaRPr lang="ro-RO" b="1" dirty="0"/>
          </a:p>
          <a:p>
            <a:r>
              <a:rPr lang="ro-RO" b="1" dirty="0"/>
              <a:t>Intervenția adecvată în fond forestier în situații de risc natural</a:t>
            </a:r>
          </a:p>
          <a:p>
            <a:endParaRPr lang="ro-RO" b="1" dirty="0"/>
          </a:p>
          <a:p>
            <a:r>
              <a:rPr lang="ro-RO" b="1" dirty="0"/>
              <a:t>Revizuirea/menținerea prevederilor planurilor de management cinegetic în vederea includerii prevederilor Planului de management</a:t>
            </a:r>
          </a:p>
          <a:p>
            <a:endParaRPr lang="ro-RO" b="1" dirty="0"/>
          </a:p>
          <a:p>
            <a:r>
              <a:rPr lang="ro-RO" b="1" dirty="0"/>
              <a:t>Armonizarea amenajamentului silvic cu prevederile Planului de management</a:t>
            </a:r>
          </a:p>
          <a:p>
            <a:r>
              <a:rPr lang="ro-RO" b="1" dirty="0"/>
              <a:t>OS Promovarea unei dezvoltări durabile a localităților aflate pe teritoriul sau în vecinătatea ariei naturale protejate</a:t>
            </a:r>
          </a:p>
          <a:p>
            <a:endParaRPr lang="ro-RO" b="1" dirty="0"/>
          </a:p>
          <a:p>
            <a:r>
              <a:rPr lang="ro-RO" b="1" dirty="0"/>
              <a:t>Armonizarea planurilor de amenajare a teritoriului și urbanism cu prevederile Planului de management</a:t>
            </a:r>
          </a:p>
        </p:txBody>
      </p:sp>
    </p:spTree>
    <p:extLst>
      <p:ext uri="{BB962C8B-B14F-4D97-AF65-F5344CB8AC3E}">
        <p14:creationId xmlns:p14="http://schemas.microsoft.com/office/powerpoint/2010/main" xmlns="" val="23701775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anda sigl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714744" y="357166"/>
            <a:ext cx="5185478" cy="823168"/>
          </a:xfrm>
          <a:prstGeom prst="rect">
            <a:avLst/>
          </a:prstGeom>
        </p:spPr>
      </p:pic>
      <p:pic>
        <p:nvPicPr>
          <p:cNvPr id="4" name="Picture 3" descr="blue-light-trails.jpg"/>
          <p:cNvPicPr>
            <a:picLocks noChangeAspect="1"/>
          </p:cNvPicPr>
          <p:nvPr/>
        </p:nvPicPr>
        <p:blipFill>
          <a:blip r:embed="rId3" cstate="print"/>
          <a:srcRect t="46875" r="64063" b="52083"/>
          <a:stretch>
            <a:fillRect/>
          </a:stretch>
        </p:blipFill>
        <p:spPr>
          <a:xfrm>
            <a:off x="0" y="928670"/>
            <a:ext cx="3286116" cy="7143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87498" y="1071988"/>
            <a:ext cx="763284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o-RO" sz="22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MĂSURI DE DEZVOLTARE DURABILĂ</a:t>
            </a:r>
            <a:endParaRPr lang="ro-RO" sz="2200" b="1" baseline="300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9" name="Subtitle 2"/>
          <p:cNvSpPr txBox="1">
            <a:spLocks/>
          </p:cNvSpPr>
          <p:nvPr/>
        </p:nvSpPr>
        <p:spPr>
          <a:xfrm>
            <a:off x="500034" y="6143644"/>
            <a:ext cx="8215370" cy="285752"/>
          </a:xfrm>
          <a:prstGeom prst="rect">
            <a:avLst/>
          </a:prstGeom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  <p:txBody>
          <a:bodyPr>
            <a:noAutofit/>
          </a:bodyPr>
          <a:lstStyle/>
          <a:p>
            <a:pPr marR="0" lvl="0" defTabSz="914400" rtl="0" eaLnBrk="1" fontAlgn="auto" latinLnBrk="0" hangingPunct="1">
              <a:lnSpc>
                <a:spcPts val="2640"/>
              </a:lnSpc>
              <a:spcAft>
                <a:spcPts val="0"/>
              </a:spcAft>
              <a:buClrTx/>
              <a:buSzTx/>
              <a:tabLst/>
              <a:defRPr/>
            </a:pPr>
            <a:r>
              <a:rPr kumimoji="0" lang="vi-VN" sz="1600" b="1" i="0" u="none" strike="noStrike" kern="1200" cap="none" spc="0" normalizeH="0" baseline="3000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Proiect cofinanţat din Fondul European de Dezvoltare Regională prin</a:t>
            </a:r>
            <a:r>
              <a:rPr kumimoji="0" lang="ro-RO" sz="1600" b="1" i="0" u="none" strike="noStrike" kern="1200" cap="none" spc="0" normalizeH="0" baseline="3000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vi-VN" sz="1600" b="1" i="0" u="none" strike="noStrike" kern="1200" cap="none" spc="0" normalizeH="0" baseline="3000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Programul Operaţional Infrastructura Mare 2014-2020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27584" y="1597563"/>
            <a:ext cx="770485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b="1" dirty="0"/>
              <a:t>Promovarea și sprijinirea activităților tradiționale din sit și din vecinătatea acestuia, etichetate cu sigla ariei naturale protejate</a:t>
            </a:r>
          </a:p>
          <a:p>
            <a:endParaRPr lang="ro-RO" b="1" dirty="0"/>
          </a:p>
          <a:p>
            <a:r>
              <a:rPr lang="ro-RO" b="1" dirty="0"/>
              <a:t>Conceperea și distribuirea siglei sitului către producătorii din zonă</a:t>
            </a:r>
          </a:p>
          <a:p>
            <a:endParaRPr lang="ro-RO" b="1" dirty="0"/>
          </a:p>
          <a:p>
            <a:r>
              <a:rPr lang="ro-RO" b="1" dirty="0"/>
              <a:t>Realizarea de cursuri pentru obținerea certificărilor necesare comercializării produselor tradiționale</a:t>
            </a:r>
          </a:p>
          <a:p>
            <a:endParaRPr lang="ro-RO" b="1" dirty="0"/>
          </a:p>
          <a:p>
            <a:r>
              <a:rPr lang="ro-RO" b="1" dirty="0"/>
              <a:t>Promovarea produselor tradiționale</a:t>
            </a:r>
          </a:p>
          <a:p>
            <a:endParaRPr lang="ro-RO" b="1" dirty="0"/>
          </a:p>
          <a:p>
            <a:r>
              <a:rPr lang="ro-RO" b="1" dirty="0"/>
              <a:t>Instalarea de panouri și indicatoare în principalele puncte de interes</a:t>
            </a:r>
          </a:p>
          <a:p>
            <a:endParaRPr lang="ro-RO" b="1" dirty="0"/>
          </a:p>
          <a:p>
            <a:r>
              <a:rPr lang="ro-RO" b="1" dirty="0"/>
              <a:t>Realizarea de publicații de promovare a valorilor naturale și culturale</a:t>
            </a:r>
          </a:p>
          <a:p>
            <a:endParaRPr lang="ro-RO" b="1" dirty="0"/>
          </a:p>
          <a:p>
            <a:r>
              <a:rPr lang="ro-RO" b="1" dirty="0"/>
              <a:t>Realizarea de cursuri pentru ghizi locali de prezentare a valorilor naturale și culturale</a:t>
            </a:r>
          </a:p>
        </p:txBody>
      </p:sp>
    </p:spTree>
    <p:extLst>
      <p:ext uri="{BB962C8B-B14F-4D97-AF65-F5344CB8AC3E}">
        <p14:creationId xmlns:p14="http://schemas.microsoft.com/office/powerpoint/2010/main" xmlns="" val="17658091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anda sigl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714744" y="357166"/>
            <a:ext cx="5185478" cy="823168"/>
          </a:xfrm>
          <a:prstGeom prst="rect">
            <a:avLst/>
          </a:prstGeom>
        </p:spPr>
      </p:pic>
      <p:pic>
        <p:nvPicPr>
          <p:cNvPr id="4" name="Picture 3" descr="blue-light-trails.jpg"/>
          <p:cNvPicPr>
            <a:picLocks noChangeAspect="1"/>
          </p:cNvPicPr>
          <p:nvPr/>
        </p:nvPicPr>
        <p:blipFill>
          <a:blip r:embed="rId3" cstate="print"/>
          <a:srcRect t="46875" r="64063" b="52083"/>
          <a:stretch>
            <a:fillRect/>
          </a:stretch>
        </p:blipFill>
        <p:spPr>
          <a:xfrm>
            <a:off x="0" y="928670"/>
            <a:ext cx="3286116" cy="7143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87498" y="1071988"/>
            <a:ext cx="763284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o-RO" sz="22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MĂSURI DE DEZVOLTARE DURABILĂ</a:t>
            </a:r>
            <a:endParaRPr lang="ro-RO" sz="2200" b="1" baseline="300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9" name="Subtitle 2"/>
          <p:cNvSpPr txBox="1">
            <a:spLocks/>
          </p:cNvSpPr>
          <p:nvPr/>
        </p:nvSpPr>
        <p:spPr>
          <a:xfrm>
            <a:off x="500034" y="6143644"/>
            <a:ext cx="8215370" cy="285752"/>
          </a:xfrm>
          <a:prstGeom prst="rect">
            <a:avLst/>
          </a:prstGeom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  <p:txBody>
          <a:bodyPr>
            <a:noAutofit/>
          </a:bodyPr>
          <a:lstStyle/>
          <a:p>
            <a:pPr marR="0" lvl="0" defTabSz="914400" rtl="0" eaLnBrk="1" fontAlgn="auto" latinLnBrk="0" hangingPunct="1">
              <a:lnSpc>
                <a:spcPts val="2640"/>
              </a:lnSpc>
              <a:spcAft>
                <a:spcPts val="0"/>
              </a:spcAft>
              <a:buClrTx/>
              <a:buSzTx/>
              <a:tabLst/>
              <a:defRPr/>
            </a:pPr>
            <a:r>
              <a:rPr kumimoji="0" lang="vi-VN" sz="1600" b="1" i="0" u="none" strike="noStrike" kern="1200" cap="none" spc="0" normalizeH="0" baseline="3000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Proiect cofinanţat din Fondul European de Dezvoltare Regională prin</a:t>
            </a:r>
            <a:r>
              <a:rPr kumimoji="0" lang="ro-RO" sz="1600" b="1" i="0" u="none" strike="noStrike" kern="1200" cap="none" spc="0" normalizeH="0" baseline="3000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vi-VN" sz="1600" b="1" i="0" u="none" strike="noStrike" kern="1200" cap="none" spc="0" normalizeH="0" baseline="3000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Programul Operaţional Infrastructura Mare 2014-2020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27584" y="1597563"/>
            <a:ext cx="7704855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b="1" dirty="0"/>
              <a:t>Realizarea de cursuri și promovarea realizării de eco-pensiuni</a:t>
            </a:r>
          </a:p>
          <a:p>
            <a:endParaRPr lang="ro-RO" b="1" dirty="0"/>
          </a:p>
          <a:p>
            <a:r>
              <a:rPr lang="ro-RO" b="1" dirty="0"/>
              <a:t>Realizarea unui ghid adresat pensiunilor de includere în activitatea acestora a unor programe de prezentare a valorilor naturale și culturale</a:t>
            </a:r>
          </a:p>
          <a:p>
            <a:endParaRPr lang="ro-RO" b="1" dirty="0"/>
          </a:p>
          <a:p>
            <a:r>
              <a:rPr lang="ro-RO" b="1" dirty="0"/>
              <a:t>Realizarea infrastructurii de vizitare (trasee, zone de popas, zone de campare, centru de vizitare și informare, punct Salvamont)</a:t>
            </a:r>
          </a:p>
          <a:p>
            <a:endParaRPr lang="ro-RO" b="1" dirty="0"/>
          </a:p>
          <a:p>
            <a:r>
              <a:rPr lang="ro-RO" b="1" dirty="0"/>
              <a:t>Întreținerea potecilor turistice spre obiectivele din aria protejată: Piatra Corbului, Custura Cetățelei, Cascada Pișătoarea, Cetatea Chioarului, în sensul eliberării traseelor de arbori căzuți și întreținerea marcajelor și plăcuțelor informative.</a:t>
            </a:r>
          </a:p>
          <a:p>
            <a:endParaRPr lang="ro-RO" b="1" dirty="0"/>
          </a:p>
          <a:p>
            <a:r>
              <a:rPr lang="ro-RO" b="1" dirty="0"/>
              <a:t>Promovarea și punerea în valoare a Cetății Chioarului ca obiectiv turistic.</a:t>
            </a:r>
          </a:p>
          <a:p>
            <a:endParaRPr lang="ro-RO" b="1" dirty="0"/>
          </a:p>
        </p:txBody>
      </p:sp>
    </p:spTree>
    <p:extLst>
      <p:ext uri="{BB962C8B-B14F-4D97-AF65-F5344CB8AC3E}">
        <p14:creationId xmlns:p14="http://schemas.microsoft.com/office/powerpoint/2010/main" xmlns="" val="28350553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anda sigl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714744" y="357166"/>
            <a:ext cx="5185478" cy="823168"/>
          </a:xfrm>
          <a:prstGeom prst="rect">
            <a:avLst/>
          </a:prstGeom>
        </p:spPr>
      </p:pic>
      <p:pic>
        <p:nvPicPr>
          <p:cNvPr id="4" name="Picture 3" descr="blue-light-trails.jpg"/>
          <p:cNvPicPr>
            <a:picLocks noChangeAspect="1"/>
          </p:cNvPicPr>
          <p:nvPr/>
        </p:nvPicPr>
        <p:blipFill>
          <a:blip r:embed="rId3" cstate="print"/>
          <a:srcRect t="46875" r="64063" b="52083"/>
          <a:stretch>
            <a:fillRect/>
          </a:stretch>
        </p:blipFill>
        <p:spPr>
          <a:xfrm>
            <a:off x="0" y="928670"/>
            <a:ext cx="3286116" cy="7143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87498" y="1071988"/>
            <a:ext cx="763284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o-RO" sz="22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MĂSURI DE COMUNICARE ȘI CONȘTIENTIZARE </a:t>
            </a:r>
            <a:endParaRPr lang="ro-RO" sz="2200" b="1" baseline="300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9" name="Subtitle 2"/>
          <p:cNvSpPr txBox="1">
            <a:spLocks/>
          </p:cNvSpPr>
          <p:nvPr/>
        </p:nvSpPr>
        <p:spPr>
          <a:xfrm>
            <a:off x="500034" y="6143644"/>
            <a:ext cx="8215370" cy="285752"/>
          </a:xfrm>
          <a:prstGeom prst="rect">
            <a:avLst/>
          </a:prstGeom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  <p:txBody>
          <a:bodyPr>
            <a:noAutofit/>
          </a:bodyPr>
          <a:lstStyle/>
          <a:p>
            <a:pPr marR="0" lvl="0" defTabSz="914400" rtl="0" eaLnBrk="1" fontAlgn="auto" latinLnBrk="0" hangingPunct="1">
              <a:lnSpc>
                <a:spcPts val="2640"/>
              </a:lnSpc>
              <a:spcAft>
                <a:spcPts val="0"/>
              </a:spcAft>
              <a:buClrTx/>
              <a:buSzTx/>
              <a:tabLst/>
              <a:defRPr/>
            </a:pPr>
            <a:r>
              <a:rPr kumimoji="0" lang="vi-VN" sz="1600" b="1" i="0" u="none" strike="noStrike" kern="1200" cap="none" spc="0" normalizeH="0" baseline="3000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Proiect cofinanţat din Fondul European de Dezvoltare Regională prin</a:t>
            </a:r>
            <a:r>
              <a:rPr kumimoji="0" lang="ro-RO" sz="1600" b="1" i="0" u="none" strike="noStrike" kern="1200" cap="none" spc="0" normalizeH="0" baseline="3000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vi-VN" sz="1600" b="1" i="0" u="none" strike="noStrike" kern="1200" cap="none" spc="0" normalizeH="0" baseline="3000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Programul Operaţional Infrastructura Mare 2014-2020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27584" y="1597563"/>
            <a:ext cx="770485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b="1" dirty="0">
                <a:solidFill>
                  <a:schemeClr val="accent1">
                    <a:lumMod val="75000"/>
                  </a:schemeClr>
                </a:solidFill>
              </a:rPr>
              <a:t>Elaborarea și implementarea Strategiei și a Planului de acțiune privind comunicarea și conștientizarea publicului, integrând și cercetarea științifică</a:t>
            </a:r>
          </a:p>
          <a:p>
            <a:endParaRPr lang="ro-RO" b="1" dirty="0"/>
          </a:p>
          <a:p>
            <a:r>
              <a:rPr lang="ro-RO" b="1" dirty="0"/>
              <a:t>Corelarea activităților de cercetare științifică cu acțiunile Planului de management</a:t>
            </a:r>
          </a:p>
          <a:p>
            <a:endParaRPr lang="ro-RO" b="1" dirty="0"/>
          </a:p>
          <a:p>
            <a:r>
              <a:rPr lang="ro-RO" b="1" dirty="0"/>
              <a:t>Actualizarea site-ului web al ariei naturale protejate</a:t>
            </a:r>
          </a:p>
          <a:p>
            <a:endParaRPr lang="ro-RO" b="1" dirty="0"/>
          </a:p>
          <a:p>
            <a:r>
              <a:rPr lang="ro-RO" b="1" dirty="0"/>
              <a:t>Realizarea de informație tematică referitoare la aria natural protejată</a:t>
            </a:r>
          </a:p>
          <a:p>
            <a:r>
              <a:rPr lang="ro-RO" b="1" dirty="0"/>
              <a:t>Implementarea unor activități educaționale pentru a informa populația locală cu privire la importanța biodiversității din cadrul sitului</a:t>
            </a:r>
          </a:p>
          <a:p>
            <a:endParaRPr lang="ro-RO" b="1" dirty="0"/>
          </a:p>
          <a:p>
            <a:r>
              <a:rPr lang="ro-RO" b="1" dirty="0"/>
              <a:t>Realizarea de cursuri tematice pentru cunoașterea mai bună a habitatelor și speciilor de interes comunitar din situl ROSCI0030 și comportamentul acestora, acțiuni de protecție necesare, incluzând lecții în natură</a:t>
            </a:r>
          </a:p>
          <a:p>
            <a:endParaRPr lang="ro-RO" b="1" dirty="0"/>
          </a:p>
        </p:txBody>
      </p:sp>
    </p:spTree>
    <p:extLst>
      <p:ext uri="{BB962C8B-B14F-4D97-AF65-F5344CB8AC3E}">
        <p14:creationId xmlns:p14="http://schemas.microsoft.com/office/powerpoint/2010/main" xmlns="" val="15308802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anda sigl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714744" y="357166"/>
            <a:ext cx="5185478" cy="823168"/>
          </a:xfrm>
          <a:prstGeom prst="rect">
            <a:avLst/>
          </a:prstGeom>
        </p:spPr>
      </p:pic>
      <p:pic>
        <p:nvPicPr>
          <p:cNvPr id="4" name="Picture 3" descr="blue-light-trails.jpg"/>
          <p:cNvPicPr>
            <a:picLocks noChangeAspect="1"/>
          </p:cNvPicPr>
          <p:nvPr/>
        </p:nvPicPr>
        <p:blipFill>
          <a:blip r:embed="rId3" cstate="print"/>
          <a:srcRect t="46875" r="64063" b="52083"/>
          <a:stretch>
            <a:fillRect/>
          </a:stretch>
        </p:blipFill>
        <p:spPr>
          <a:xfrm>
            <a:off x="0" y="928670"/>
            <a:ext cx="3286116" cy="7143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87498" y="1071988"/>
            <a:ext cx="763284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o-RO" sz="22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MĂSURI DE COMUNICARE ȘI CONȘTIENTIZARE </a:t>
            </a:r>
            <a:endParaRPr lang="ro-RO" sz="2200" b="1" baseline="300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9" name="Subtitle 2"/>
          <p:cNvSpPr txBox="1">
            <a:spLocks/>
          </p:cNvSpPr>
          <p:nvPr/>
        </p:nvSpPr>
        <p:spPr>
          <a:xfrm>
            <a:off x="500034" y="6143644"/>
            <a:ext cx="8215370" cy="285752"/>
          </a:xfrm>
          <a:prstGeom prst="rect">
            <a:avLst/>
          </a:prstGeom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  <p:txBody>
          <a:bodyPr>
            <a:noAutofit/>
          </a:bodyPr>
          <a:lstStyle/>
          <a:p>
            <a:pPr marR="0" lvl="0" defTabSz="914400" rtl="0" eaLnBrk="1" fontAlgn="auto" latinLnBrk="0" hangingPunct="1">
              <a:lnSpc>
                <a:spcPts val="2640"/>
              </a:lnSpc>
              <a:spcAft>
                <a:spcPts val="0"/>
              </a:spcAft>
              <a:buClrTx/>
              <a:buSzTx/>
              <a:tabLst/>
              <a:defRPr/>
            </a:pPr>
            <a:r>
              <a:rPr kumimoji="0" lang="vi-VN" sz="1600" b="1" i="0" u="none" strike="noStrike" kern="1200" cap="none" spc="0" normalizeH="0" baseline="3000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Proiect cofinanţat din Fondul European de Dezvoltare Regională prin</a:t>
            </a:r>
            <a:r>
              <a:rPr kumimoji="0" lang="ro-RO" sz="1600" b="1" i="0" u="none" strike="noStrike" kern="1200" cap="none" spc="0" normalizeH="0" baseline="3000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vi-VN" sz="1600" b="1" i="0" u="none" strike="noStrike" kern="1200" cap="none" spc="0" normalizeH="0" baseline="3000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Programul Operaţional Infrastructura Mare 2014-2020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27584" y="1597563"/>
            <a:ext cx="7704855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b="1" dirty="0">
                <a:solidFill>
                  <a:schemeClr val="accent1">
                    <a:lumMod val="75000"/>
                  </a:schemeClr>
                </a:solidFill>
              </a:rPr>
              <a:t>Elaborarea și implementarea Strategiei și a Planului de acțiune privind comunicarea și conștientizarea publicului, integrând și cercetarea științifică</a:t>
            </a:r>
          </a:p>
          <a:p>
            <a:endParaRPr lang="ro-RO" b="1" dirty="0"/>
          </a:p>
          <a:p>
            <a:r>
              <a:rPr lang="ro-RO" b="1" dirty="0"/>
              <a:t>Realizarea de expoziții de fotografii cu valorile naturale, culturale și istorice din cadrul și vecinătatea ariei naturale protejate</a:t>
            </a:r>
          </a:p>
          <a:p>
            <a:endParaRPr lang="ro-RO" b="1" dirty="0"/>
          </a:p>
          <a:p>
            <a:r>
              <a:rPr lang="ro-RO" b="1" dirty="0"/>
              <a:t>Colaborarea cu instituții și organizații neguvernamentale locale sau naționale în acțiuni periodice educaționale și de conștientizare a publicului</a:t>
            </a:r>
          </a:p>
          <a:p>
            <a:endParaRPr lang="ro-RO" b="1" dirty="0"/>
          </a:p>
          <a:p>
            <a:r>
              <a:rPr lang="ro-RO" b="1" dirty="0"/>
              <a:t>Evaluarea impactului activităților de comunicare și conștientizare realizate: sondaje, chestionare sociologice și altele asemenea</a:t>
            </a:r>
          </a:p>
        </p:txBody>
      </p:sp>
    </p:spTree>
    <p:extLst>
      <p:ext uri="{BB962C8B-B14F-4D97-AF65-F5344CB8AC3E}">
        <p14:creationId xmlns:p14="http://schemas.microsoft.com/office/powerpoint/2010/main" xmlns="" val="21713057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lue-light-trails.jpg"/>
          <p:cNvPicPr>
            <a:picLocks noChangeAspect="1"/>
          </p:cNvPicPr>
          <p:nvPr/>
        </p:nvPicPr>
        <p:blipFill>
          <a:blip r:embed="rId2" cstate="print"/>
          <a:srcRect t="59375" b="37499"/>
          <a:stretch>
            <a:fillRect/>
          </a:stretch>
        </p:blipFill>
        <p:spPr>
          <a:xfrm>
            <a:off x="0" y="5572140"/>
            <a:ext cx="9144000" cy="21431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000760" y="5000636"/>
            <a:ext cx="25717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o-RO" sz="3200" b="1" dirty="0">
                <a:solidFill>
                  <a:schemeClr val="accent1">
                    <a:lumMod val="75000"/>
                  </a:schemeClr>
                </a:solidFill>
                <a:latin typeface="Trebuchet MS" pitchFamily="34" charset="0"/>
              </a:rPr>
              <a:t>Mulțumesc!</a:t>
            </a:r>
            <a:endParaRPr lang="en-US" sz="3200" b="1" dirty="0">
              <a:solidFill>
                <a:schemeClr val="accent1">
                  <a:lumMod val="75000"/>
                </a:schemeClr>
              </a:solidFill>
              <a:latin typeface="Trebuchet MS" pitchFamily="34" charset="0"/>
            </a:endParaRPr>
          </a:p>
        </p:txBody>
      </p:sp>
      <p:pic>
        <p:nvPicPr>
          <p:cNvPr id="4" name="Picture 3" descr="Geomed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348808" y="1279224"/>
            <a:ext cx="2446384" cy="87980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14546" y="2285992"/>
            <a:ext cx="4714908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3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Date de contact: </a:t>
            </a:r>
            <a:r>
              <a:rPr lang="fr-FR" sz="1300" b="1">
                <a:solidFill>
                  <a:schemeClr val="tx1">
                    <a:lumMod val="50000"/>
                    <a:lumOff val="50000"/>
                  </a:schemeClr>
                </a:solidFill>
              </a:rPr>
              <a:t>Tel 0742.123.695</a:t>
            </a:r>
            <a:r>
              <a:rPr lang="fr-FR" sz="13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e-mail: office@geommed.ro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anda sigl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714744" y="357166"/>
            <a:ext cx="5185478" cy="823168"/>
          </a:xfrm>
          <a:prstGeom prst="rect">
            <a:avLst/>
          </a:prstGeom>
        </p:spPr>
      </p:pic>
      <p:pic>
        <p:nvPicPr>
          <p:cNvPr id="4" name="Picture 3" descr="blue-light-trails.jpg"/>
          <p:cNvPicPr>
            <a:picLocks noChangeAspect="1"/>
          </p:cNvPicPr>
          <p:nvPr/>
        </p:nvPicPr>
        <p:blipFill>
          <a:blip r:embed="rId3" cstate="print"/>
          <a:srcRect t="46875" r="64063" b="52083"/>
          <a:stretch>
            <a:fillRect/>
          </a:stretch>
        </p:blipFill>
        <p:spPr>
          <a:xfrm>
            <a:off x="0" y="928670"/>
            <a:ext cx="3286116" cy="7143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87498" y="1071988"/>
            <a:ext cx="763284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o-RO" sz="22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MĂSURI DE CONSERVARE PENTRU HABITATE</a:t>
            </a:r>
            <a:endParaRPr lang="ro-RO" sz="2200" b="1" baseline="300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9" name="Subtitle 2"/>
          <p:cNvSpPr txBox="1">
            <a:spLocks/>
          </p:cNvSpPr>
          <p:nvPr/>
        </p:nvSpPr>
        <p:spPr>
          <a:xfrm>
            <a:off x="500034" y="6143644"/>
            <a:ext cx="8215370" cy="285752"/>
          </a:xfrm>
          <a:prstGeom prst="rect">
            <a:avLst/>
          </a:prstGeom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  <p:txBody>
          <a:bodyPr>
            <a:noAutofit/>
          </a:bodyPr>
          <a:lstStyle/>
          <a:p>
            <a:pPr marR="0" lvl="0" defTabSz="914400" rtl="0" eaLnBrk="1" fontAlgn="auto" latinLnBrk="0" hangingPunct="1">
              <a:lnSpc>
                <a:spcPts val="2640"/>
              </a:lnSpc>
              <a:spcAft>
                <a:spcPts val="0"/>
              </a:spcAft>
              <a:buClrTx/>
              <a:buSzTx/>
              <a:tabLst/>
              <a:defRPr/>
            </a:pPr>
            <a:r>
              <a:rPr kumimoji="0" lang="vi-VN" sz="1600" b="1" i="0" u="none" strike="noStrike" kern="1200" cap="none" spc="0" normalizeH="0" baseline="3000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Proiect cofinanţat din Fondul European de Dezvoltare Regională prin</a:t>
            </a:r>
            <a:r>
              <a:rPr kumimoji="0" lang="ro-RO" sz="1600" b="1" i="0" u="none" strike="noStrike" kern="1200" cap="none" spc="0" normalizeH="0" baseline="3000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vi-VN" sz="1600" b="1" i="0" u="none" strike="noStrike" kern="1200" cap="none" spc="0" normalizeH="0" baseline="3000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Programul Operaţional Infrastructura Mare 2014-2020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27584" y="1597563"/>
            <a:ext cx="770485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b="1" dirty="0"/>
              <a:t>H</a:t>
            </a:r>
            <a:r>
              <a:rPr lang="en-US" b="1" dirty="0" err="1"/>
              <a:t>abitatel</a:t>
            </a:r>
            <a:r>
              <a:rPr lang="ro-RO" b="1" dirty="0"/>
              <a:t>e</a:t>
            </a:r>
            <a:r>
              <a:rPr lang="en-US" b="1" dirty="0"/>
              <a:t> 9110 (</a:t>
            </a:r>
            <a:r>
              <a:rPr lang="en-US" b="1" dirty="0" err="1"/>
              <a:t>Păduri</a:t>
            </a:r>
            <a:r>
              <a:rPr lang="en-US" b="1" dirty="0"/>
              <a:t> de fag de </a:t>
            </a:r>
            <a:r>
              <a:rPr lang="en-US" b="1" dirty="0" err="1"/>
              <a:t>tipul</a:t>
            </a:r>
            <a:r>
              <a:rPr lang="en-US" b="1" dirty="0"/>
              <a:t> </a:t>
            </a:r>
            <a:r>
              <a:rPr lang="en-US" b="1" dirty="0" err="1"/>
              <a:t>Luzulo-Fagetum</a:t>
            </a:r>
            <a:r>
              <a:rPr lang="en-US" b="1" dirty="0"/>
              <a:t>) </a:t>
            </a:r>
            <a:r>
              <a:rPr lang="en-US" b="1" dirty="0" err="1"/>
              <a:t>și</a:t>
            </a:r>
            <a:r>
              <a:rPr lang="en-US" b="1" dirty="0"/>
              <a:t> 91V0 (</a:t>
            </a:r>
            <a:r>
              <a:rPr lang="en-US" b="1" dirty="0" err="1"/>
              <a:t>Păduri</a:t>
            </a:r>
            <a:r>
              <a:rPr lang="en-US" b="1" dirty="0"/>
              <a:t> </a:t>
            </a:r>
            <a:r>
              <a:rPr lang="en-US" b="1" dirty="0" err="1"/>
              <a:t>dacice</a:t>
            </a:r>
            <a:r>
              <a:rPr lang="en-US" b="1" dirty="0"/>
              <a:t> de fag)</a:t>
            </a:r>
          </a:p>
          <a:p>
            <a:endParaRPr lang="ro-RO" b="1" dirty="0"/>
          </a:p>
          <a:p>
            <a:r>
              <a:rPr lang="en-US" b="1" dirty="0" err="1">
                <a:solidFill>
                  <a:schemeClr val="accent1">
                    <a:lumMod val="75000"/>
                  </a:schemeClr>
                </a:solidFill>
              </a:rPr>
              <a:t>Conservarea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1">
                    <a:lumMod val="75000"/>
                  </a:schemeClr>
                </a:solidFill>
              </a:rPr>
              <a:t>suprafeței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1">
                    <a:lumMod val="75000"/>
                  </a:schemeClr>
                </a:solidFill>
              </a:rPr>
              <a:t>ocupată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1">
                    <a:lumMod val="75000"/>
                  </a:schemeClr>
                </a:solidFill>
              </a:rPr>
              <a:t>în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 Sit</a:t>
            </a:r>
          </a:p>
          <a:p>
            <a:r>
              <a:rPr lang="en-US" b="1" dirty="0"/>
              <a:t>•	</a:t>
            </a:r>
            <a:r>
              <a:rPr lang="en-US" b="1" dirty="0" err="1"/>
              <a:t>Interzise</a:t>
            </a:r>
            <a:r>
              <a:rPr lang="en-US" b="1" dirty="0"/>
              <a:t>: </a:t>
            </a:r>
            <a:r>
              <a:rPr lang="en-US" b="1" dirty="0" err="1"/>
              <a:t>amplas</a:t>
            </a:r>
            <a:r>
              <a:rPr lang="ro-RO" b="1" dirty="0"/>
              <a:t>a</a:t>
            </a:r>
            <a:r>
              <a:rPr lang="en-US" b="1" dirty="0"/>
              <a:t>rea de </a:t>
            </a:r>
            <a:r>
              <a:rPr lang="en-US" b="1" dirty="0" err="1"/>
              <a:t>obiective</a:t>
            </a:r>
            <a:r>
              <a:rPr lang="en-US" b="1" dirty="0"/>
              <a:t> </a:t>
            </a:r>
            <a:r>
              <a:rPr lang="en-US" b="1" dirty="0" err="1"/>
              <a:t>prin</a:t>
            </a:r>
            <a:r>
              <a:rPr lang="en-US" b="1" dirty="0"/>
              <a:t> </a:t>
            </a:r>
            <a:r>
              <a:rPr lang="en-US" b="1" dirty="0" err="1"/>
              <a:t>reducerea</a:t>
            </a:r>
            <a:r>
              <a:rPr lang="en-US" b="1" dirty="0"/>
              <a:t> </a:t>
            </a:r>
            <a:r>
              <a:rPr lang="en-US" b="1" dirty="0" err="1"/>
              <a:t>suprafeței</a:t>
            </a:r>
            <a:r>
              <a:rPr lang="en-US" b="1" dirty="0"/>
              <a:t> </a:t>
            </a:r>
            <a:r>
              <a:rPr lang="en-US" b="1" dirty="0" err="1"/>
              <a:t>ocupate</a:t>
            </a:r>
            <a:r>
              <a:rPr lang="en-US" b="1" dirty="0"/>
              <a:t> de </a:t>
            </a:r>
            <a:r>
              <a:rPr lang="en-US" b="1" dirty="0" err="1"/>
              <a:t>păduri</a:t>
            </a:r>
            <a:r>
              <a:rPr lang="en-US" b="1" dirty="0"/>
              <a:t> (</a:t>
            </a:r>
            <a:r>
              <a:rPr lang="en-US" b="1" dirty="0" err="1"/>
              <a:t>habitate</a:t>
            </a:r>
            <a:r>
              <a:rPr lang="en-US" b="1" dirty="0"/>
              <a:t> </a:t>
            </a:r>
            <a:r>
              <a:rPr lang="en-US" b="1" dirty="0" err="1"/>
              <a:t>forestiere</a:t>
            </a:r>
            <a:r>
              <a:rPr lang="en-US" b="1" dirty="0"/>
              <a:t>)</a:t>
            </a:r>
          </a:p>
          <a:p>
            <a:r>
              <a:rPr lang="en-US" b="1" dirty="0"/>
              <a:t>•	</a:t>
            </a:r>
            <a:r>
              <a:rPr lang="en-US" b="1" dirty="0" err="1"/>
              <a:t>Permise</a:t>
            </a:r>
            <a:r>
              <a:rPr lang="en-US" b="1" dirty="0"/>
              <a:t>: </a:t>
            </a:r>
            <a:r>
              <a:rPr lang="en-US" b="1" dirty="0" err="1"/>
              <a:t>intervenții</a:t>
            </a:r>
            <a:r>
              <a:rPr lang="en-US" b="1" dirty="0"/>
              <a:t> </a:t>
            </a:r>
            <a:r>
              <a:rPr lang="en-US" b="1" dirty="0" err="1"/>
              <a:t>pentru</a:t>
            </a:r>
            <a:r>
              <a:rPr lang="en-US" b="1" dirty="0"/>
              <a:t> </a:t>
            </a:r>
            <a:r>
              <a:rPr lang="en-US" b="1" dirty="0" err="1"/>
              <a:t>înlaturarea</a:t>
            </a:r>
            <a:r>
              <a:rPr lang="en-US" b="1" dirty="0"/>
              <a:t> </a:t>
            </a:r>
            <a:r>
              <a:rPr lang="en-US" b="1" dirty="0" err="1"/>
              <a:t>efectelor</a:t>
            </a:r>
            <a:r>
              <a:rPr lang="en-US" b="1" dirty="0"/>
              <a:t> </a:t>
            </a:r>
            <a:r>
              <a:rPr lang="en-US" b="1" dirty="0" err="1"/>
              <a:t>unor</a:t>
            </a:r>
            <a:r>
              <a:rPr lang="en-US" b="1" dirty="0"/>
              <a:t> </a:t>
            </a:r>
            <a:r>
              <a:rPr lang="en-US" b="1" dirty="0" err="1"/>
              <a:t>calamități</a:t>
            </a:r>
            <a:r>
              <a:rPr lang="en-US" b="1" dirty="0"/>
              <a:t> (</a:t>
            </a:r>
            <a:r>
              <a:rPr lang="en-US" b="1" dirty="0" err="1"/>
              <a:t>doborâturi</a:t>
            </a:r>
            <a:r>
              <a:rPr lang="en-US" b="1" dirty="0"/>
              <a:t> de </a:t>
            </a:r>
            <a:r>
              <a:rPr lang="en-US" b="1" dirty="0" err="1"/>
              <a:t>vânturi</a:t>
            </a:r>
            <a:r>
              <a:rPr lang="en-US" b="1" dirty="0"/>
              <a:t>, </a:t>
            </a:r>
            <a:r>
              <a:rPr lang="en-US" b="1" dirty="0" err="1"/>
              <a:t>focare</a:t>
            </a:r>
            <a:r>
              <a:rPr lang="en-US" b="1" dirty="0"/>
              <a:t> de </a:t>
            </a:r>
            <a:r>
              <a:rPr lang="en-US" b="1" dirty="0" err="1"/>
              <a:t>înmulțire</a:t>
            </a:r>
            <a:r>
              <a:rPr lang="en-US" b="1" dirty="0"/>
              <a:t> a </a:t>
            </a:r>
            <a:r>
              <a:rPr lang="en-US" b="1" dirty="0" err="1"/>
              <a:t>insectelor</a:t>
            </a:r>
            <a:r>
              <a:rPr lang="en-US" b="1" dirty="0"/>
              <a:t>, </a:t>
            </a:r>
            <a:r>
              <a:rPr lang="en-US" b="1" dirty="0" err="1"/>
              <a:t>incendii</a:t>
            </a:r>
            <a:r>
              <a:rPr lang="en-US" b="1" dirty="0"/>
              <a:t>, </a:t>
            </a:r>
            <a:r>
              <a:rPr lang="en-US" b="1" dirty="0" err="1"/>
              <a:t>eroziune</a:t>
            </a:r>
            <a:r>
              <a:rPr lang="en-US" b="1" dirty="0"/>
              <a:t>, </a:t>
            </a:r>
            <a:r>
              <a:rPr lang="en-US" b="1" dirty="0" err="1"/>
              <a:t>alunecări</a:t>
            </a:r>
            <a:r>
              <a:rPr lang="en-US" b="1" dirty="0"/>
              <a:t> de </a:t>
            </a:r>
            <a:r>
              <a:rPr lang="en-US" b="1" dirty="0" err="1"/>
              <a:t>teren</a:t>
            </a:r>
            <a:r>
              <a:rPr lang="en-US" b="1" dirty="0"/>
              <a:t>)</a:t>
            </a:r>
          </a:p>
          <a:p>
            <a:r>
              <a:rPr lang="en-US" b="1" dirty="0" err="1">
                <a:solidFill>
                  <a:schemeClr val="accent1">
                    <a:lumMod val="75000"/>
                  </a:schemeClr>
                </a:solidFill>
              </a:rPr>
              <a:t>Menținerea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1">
                    <a:lumMod val="75000"/>
                  </a:schemeClr>
                </a:solidFill>
              </a:rPr>
              <a:t>structurii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1">
                    <a:lumMod val="75000"/>
                  </a:schemeClr>
                </a:solidFill>
              </a:rPr>
              <a:t>și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1">
                    <a:lumMod val="75000"/>
                  </a:schemeClr>
                </a:solidFill>
              </a:rPr>
              <a:t>funcții</a:t>
            </a:r>
            <a:r>
              <a:rPr lang="ro-RO" b="1" dirty="0">
                <a:solidFill>
                  <a:schemeClr val="accent1">
                    <a:lumMod val="75000"/>
                  </a:schemeClr>
                </a:solidFill>
              </a:rPr>
              <a:t>lor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1">
                    <a:lumMod val="75000"/>
                  </a:schemeClr>
                </a:solidFill>
              </a:rPr>
              <a:t>tipului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 de habitat</a:t>
            </a:r>
          </a:p>
          <a:p>
            <a:r>
              <a:rPr lang="en-US" b="1" dirty="0"/>
              <a:t>•	</a:t>
            </a:r>
            <a:r>
              <a:rPr lang="en-US" b="1" dirty="0" err="1"/>
              <a:t>Monitorizare</a:t>
            </a:r>
            <a:r>
              <a:rPr lang="en-US" b="1" dirty="0"/>
              <a:t> </a:t>
            </a:r>
            <a:r>
              <a:rPr lang="en-US" b="1" dirty="0" err="1"/>
              <a:t>regenerare</a:t>
            </a:r>
            <a:r>
              <a:rPr lang="en-US" b="1" dirty="0"/>
              <a:t> pe </a:t>
            </a:r>
            <a:r>
              <a:rPr lang="en-US" b="1" dirty="0" err="1"/>
              <a:t>cale</a:t>
            </a:r>
            <a:r>
              <a:rPr lang="en-US" b="1" dirty="0"/>
              <a:t> </a:t>
            </a:r>
            <a:r>
              <a:rPr lang="en-US" b="1" dirty="0" err="1"/>
              <a:t>naturală</a:t>
            </a:r>
            <a:r>
              <a:rPr lang="en-US" b="1" dirty="0"/>
              <a:t> a </a:t>
            </a:r>
            <a:r>
              <a:rPr lang="en-US" b="1" dirty="0" err="1"/>
              <a:t>habitatelor</a:t>
            </a:r>
            <a:r>
              <a:rPr lang="en-US" b="1" dirty="0"/>
              <a:t> </a:t>
            </a:r>
            <a:r>
              <a:rPr lang="en-US" b="1" dirty="0" err="1"/>
              <a:t>afectate</a:t>
            </a:r>
            <a:r>
              <a:rPr lang="en-US" b="1" dirty="0"/>
              <a:t> de </a:t>
            </a:r>
            <a:r>
              <a:rPr lang="en-US" b="1" dirty="0" err="1"/>
              <a:t>dobor</a:t>
            </a:r>
            <a:r>
              <a:rPr lang="ro-RO" b="1" dirty="0"/>
              <a:t>â</a:t>
            </a:r>
            <a:r>
              <a:rPr lang="en-US" b="1" dirty="0" err="1"/>
              <a:t>turi</a:t>
            </a:r>
            <a:r>
              <a:rPr lang="en-US" b="1" dirty="0"/>
              <a:t> (</a:t>
            </a:r>
            <a:r>
              <a:rPr lang="en-US" b="1" dirty="0" err="1"/>
              <a:t>exemplu</a:t>
            </a:r>
            <a:r>
              <a:rPr lang="en-US" b="1" dirty="0"/>
              <a:t> O.S. </a:t>
            </a:r>
            <a:r>
              <a:rPr lang="en-US" b="1" dirty="0" err="1"/>
              <a:t>Târgu</a:t>
            </a:r>
            <a:r>
              <a:rPr lang="en-US" b="1" dirty="0"/>
              <a:t> </a:t>
            </a:r>
            <a:r>
              <a:rPr lang="en-US" b="1" dirty="0" err="1"/>
              <a:t>Lăpușului</a:t>
            </a:r>
            <a:r>
              <a:rPr lang="en-US" b="1" dirty="0"/>
              <a:t>, U.P. I, </a:t>
            </a:r>
            <a:r>
              <a:rPr lang="en-US" b="1" dirty="0" err="1"/>
              <a:t>parcelele</a:t>
            </a:r>
            <a:r>
              <a:rPr lang="en-US" b="1" dirty="0"/>
              <a:t> 305 – 306).</a:t>
            </a:r>
          </a:p>
          <a:p>
            <a:r>
              <a:rPr lang="en-US" b="1" dirty="0"/>
              <a:t>•	</a:t>
            </a:r>
            <a:r>
              <a:rPr lang="en-US" b="1" dirty="0" err="1"/>
              <a:t>Reîmpădurire</a:t>
            </a:r>
            <a:r>
              <a:rPr lang="en-US" b="1" dirty="0"/>
              <a:t> </a:t>
            </a:r>
            <a:r>
              <a:rPr lang="en-US" b="1" dirty="0" err="1"/>
              <a:t>utilizând</a:t>
            </a:r>
            <a:r>
              <a:rPr lang="en-US" b="1" dirty="0"/>
              <a:t> </a:t>
            </a:r>
            <a:r>
              <a:rPr lang="en-US" b="1" dirty="0" err="1"/>
              <a:t>speciile</a:t>
            </a:r>
            <a:r>
              <a:rPr lang="en-US" b="1" dirty="0"/>
              <a:t> </a:t>
            </a:r>
            <a:r>
              <a:rPr lang="en-US" b="1" dirty="0" err="1"/>
              <a:t>caracteristice</a:t>
            </a:r>
            <a:r>
              <a:rPr lang="en-US" b="1" dirty="0"/>
              <a:t> </a:t>
            </a:r>
            <a:r>
              <a:rPr lang="en-US" b="1" dirty="0" err="1"/>
              <a:t>tipului</a:t>
            </a:r>
            <a:r>
              <a:rPr lang="en-US" b="1" dirty="0"/>
              <a:t> natural de habitat </a:t>
            </a:r>
            <a:r>
              <a:rPr lang="en-US" b="1" dirty="0" err="1"/>
              <a:t>unde</a:t>
            </a:r>
            <a:r>
              <a:rPr lang="en-US" b="1" dirty="0"/>
              <a:t> </a:t>
            </a:r>
            <a:r>
              <a:rPr lang="en-US" b="1" dirty="0" err="1"/>
              <a:t>regenerarea</a:t>
            </a:r>
            <a:r>
              <a:rPr lang="en-US" b="1" dirty="0"/>
              <a:t> </a:t>
            </a:r>
            <a:r>
              <a:rPr lang="en-US" b="1" dirty="0" err="1"/>
              <a:t>naturală</a:t>
            </a:r>
            <a:r>
              <a:rPr lang="en-US" b="1" dirty="0"/>
              <a:t> nu are </a:t>
            </a:r>
            <a:r>
              <a:rPr lang="en-US" b="1" dirty="0" err="1"/>
              <a:t>loc</a:t>
            </a:r>
            <a:endParaRPr lang="en-US" b="1" dirty="0"/>
          </a:p>
          <a:p>
            <a:r>
              <a:rPr lang="en-US" b="1" dirty="0"/>
              <a:t>•	</a:t>
            </a:r>
            <a:r>
              <a:rPr lang="en-US" b="1" dirty="0" err="1"/>
              <a:t>Optimizarea</a:t>
            </a:r>
            <a:r>
              <a:rPr lang="en-US" b="1" dirty="0"/>
              <a:t> </a:t>
            </a:r>
            <a:r>
              <a:rPr lang="en-US" b="1" dirty="0" err="1"/>
              <a:t>indicatorilor</a:t>
            </a:r>
            <a:r>
              <a:rPr lang="en-US" b="1" dirty="0"/>
              <a:t> de </a:t>
            </a:r>
            <a:r>
              <a:rPr lang="en-US" b="1" dirty="0" err="1"/>
              <a:t>structură</a:t>
            </a:r>
            <a:r>
              <a:rPr lang="en-US" b="1" dirty="0"/>
              <a:t> (</a:t>
            </a:r>
            <a:r>
              <a:rPr lang="en-US" b="1" dirty="0" err="1"/>
              <a:t>compoziția</a:t>
            </a:r>
            <a:r>
              <a:rPr lang="en-US" b="1" dirty="0"/>
              <a:t> de </a:t>
            </a:r>
            <a:r>
              <a:rPr lang="en-US" b="1" dirty="0" err="1"/>
              <a:t>specii</a:t>
            </a:r>
            <a:r>
              <a:rPr lang="en-US" b="1" dirty="0"/>
              <a:t>, </a:t>
            </a:r>
            <a:r>
              <a:rPr lang="en-US" b="1" dirty="0" err="1"/>
              <a:t>etaje</a:t>
            </a:r>
            <a:r>
              <a:rPr lang="en-US" b="1" dirty="0"/>
              <a:t> de </a:t>
            </a:r>
            <a:r>
              <a:rPr lang="en-US" b="1" dirty="0" err="1"/>
              <a:t>vegetație</a:t>
            </a:r>
            <a:r>
              <a:rPr lang="en-US" b="1" dirty="0"/>
              <a:t>) 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anda sigl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714744" y="357166"/>
            <a:ext cx="5185478" cy="823168"/>
          </a:xfrm>
          <a:prstGeom prst="rect">
            <a:avLst/>
          </a:prstGeom>
        </p:spPr>
      </p:pic>
      <p:pic>
        <p:nvPicPr>
          <p:cNvPr id="4" name="Picture 3" descr="blue-light-trails.jpg"/>
          <p:cNvPicPr>
            <a:picLocks noChangeAspect="1"/>
          </p:cNvPicPr>
          <p:nvPr/>
        </p:nvPicPr>
        <p:blipFill>
          <a:blip r:embed="rId3" cstate="print"/>
          <a:srcRect t="46875" r="64063" b="52083"/>
          <a:stretch>
            <a:fillRect/>
          </a:stretch>
        </p:blipFill>
        <p:spPr>
          <a:xfrm>
            <a:off x="0" y="928670"/>
            <a:ext cx="3286116" cy="7143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87498" y="1071988"/>
            <a:ext cx="763284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o-RO" sz="22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MĂSURI DE CONSERVARE PENTRU HABITATE</a:t>
            </a:r>
            <a:endParaRPr lang="ro-RO" sz="2200" b="1" baseline="300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9" name="Subtitle 2"/>
          <p:cNvSpPr txBox="1">
            <a:spLocks/>
          </p:cNvSpPr>
          <p:nvPr/>
        </p:nvSpPr>
        <p:spPr>
          <a:xfrm>
            <a:off x="500034" y="6143644"/>
            <a:ext cx="8215370" cy="285752"/>
          </a:xfrm>
          <a:prstGeom prst="rect">
            <a:avLst/>
          </a:prstGeom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  <p:txBody>
          <a:bodyPr>
            <a:noAutofit/>
          </a:bodyPr>
          <a:lstStyle/>
          <a:p>
            <a:pPr marR="0" lvl="0" defTabSz="914400" rtl="0" eaLnBrk="1" fontAlgn="auto" latinLnBrk="0" hangingPunct="1">
              <a:lnSpc>
                <a:spcPts val="2640"/>
              </a:lnSpc>
              <a:spcAft>
                <a:spcPts val="0"/>
              </a:spcAft>
              <a:buClrTx/>
              <a:buSzTx/>
              <a:tabLst/>
              <a:defRPr/>
            </a:pPr>
            <a:r>
              <a:rPr kumimoji="0" lang="vi-VN" sz="1600" b="1" i="0" u="none" strike="noStrike" kern="1200" cap="none" spc="0" normalizeH="0" baseline="3000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Proiect cofinanţat din Fondul European de Dezvoltare Regională prin</a:t>
            </a:r>
            <a:r>
              <a:rPr kumimoji="0" lang="ro-RO" sz="1600" b="1" i="0" u="none" strike="noStrike" kern="1200" cap="none" spc="0" normalizeH="0" baseline="3000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vi-VN" sz="1600" b="1" i="0" u="none" strike="noStrike" kern="1200" cap="none" spc="0" normalizeH="0" baseline="3000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Programul Operaţional Infrastructura Mare 2014-2020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27584" y="1597563"/>
            <a:ext cx="7704855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b="1" dirty="0"/>
              <a:t>H</a:t>
            </a:r>
            <a:r>
              <a:rPr lang="en-US" b="1" dirty="0" err="1"/>
              <a:t>abitatel</a:t>
            </a:r>
            <a:r>
              <a:rPr lang="ro-RO" b="1" dirty="0"/>
              <a:t>e</a:t>
            </a:r>
            <a:r>
              <a:rPr lang="en-US" b="1" dirty="0"/>
              <a:t> 9180* (</a:t>
            </a:r>
            <a:r>
              <a:rPr lang="en-US" b="1" dirty="0" err="1"/>
              <a:t>Păduri</a:t>
            </a:r>
            <a:r>
              <a:rPr lang="en-US" b="1" dirty="0"/>
              <a:t> de </a:t>
            </a:r>
            <a:r>
              <a:rPr lang="en-US" b="1" dirty="0" err="1"/>
              <a:t>Tilio-Acerion</a:t>
            </a:r>
            <a:r>
              <a:rPr lang="en-US" b="1" dirty="0"/>
              <a:t> </a:t>
            </a:r>
            <a:r>
              <a:rPr lang="en-US" b="1" dirty="0" err="1"/>
              <a:t>pe</a:t>
            </a:r>
            <a:r>
              <a:rPr lang="en-US" b="1" dirty="0"/>
              <a:t> </a:t>
            </a:r>
            <a:r>
              <a:rPr lang="en-US" b="1" dirty="0" err="1"/>
              <a:t>versanți</a:t>
            </a:r>
            <a:r>
              <a:rPr lang="en-US" b="1" dirty="0"/>
              <a:t>, </a:t>
            </a:r>
            <a:r>
              <a:rPr lang="en-US" b="1" dirty="0" err="1"/>
              <a:t>grohotișuri</a:t>
            </a:r>
            <a:r>
              <a:rPr lang="en-US" b="1" dirty="0"/>
              <a:t> </a:t>
            </a:r>
            <a:r>
              <a:rPr lang="en-US" b="1" dirty="0" err="1"/>
              <a:t>și</a:t>
            </a:r>
            <a:r>
              <a:rPr lang="en-US" b="1" dirty="0"/>
              <a:t> </a:t>
            </a:r>
            <a:r>
              <a:rPr lang="en-US" b="1" dirty="0" err="1"/>
              <a:t>ravene</a:t>
            </a:r>
            <a:r>
              <a:rPr lang="en-US" b="1" dirty="0"/>
              <a:t>) </a:t>
            </a:r>
            <a:r>
              <a:rPr lang="en-US" b="1" dirty="0" err="1"/>
              <a:t>și</a:t>
            </a:r>
            <a:r>
              <a:rPr lang="en-US" b="1" dirty="0"/>
              <a:t> 9170 (</a:t>
            </a:r>
            <a:r>
              <a:rPr lang="en-US" b="1" dirty="0" err="1"/>
              <a:t>Păduri</a:t>
            </a:r>
            <a:r>
              <a:rPr lang="en-US" b="1" dirty="0"/>
              <a:t> de </a:t>
            </a:r>
            <a:r>
              <a:rPr lang="en-US" b="1" dirty="0" err="1"/>
              <a:t>stejar</a:t>
            </a:r>
            <a:r>
              <a:rPr lang="en-US" b="1" dirty="0"/>
              <a:t> cu </a:t>
            </a:r>
            <a:r>
              <a:rPr lang="en-US" b="1" dirty="0" err="1"/>
              <a:t>carpen</a:t>
            </a:r>
            <a:r>
              <a:rPr lang="en-US" b="1" dirty="0"/>
              <a:t> de tip </a:t>
            </a:r>
            <a:r>
              <a:rPr lang="en-US" b="1" dirty="0" err="1"/>
              <a:t>Galio-Carpinetum</a:t>
            </a:r>
            <a:r>
              <a:rPr lang="en-US" b="1" dirty="0"/>
              <a:t>)</a:t>
            </a:r>
          </a:p>
          <a:p>
            <a:endParaRPr lang="ro-RO" b="1" dirty="0"/>
          </a:p>
          <a:p>
            <a:r>
              <a:rPr lang="en-US" b="1" dirty="0" err="1">
                <a:solidFill>
                  <a:schemeClr val="accent1">
                    <a:lumMod val="75000"/>
                  </a:schemeClr>
                </a:solidFill>
              </a:rPr>
              <a:t>Conservarea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1">
                    <a:lumMod val="75000"/>
                  </a:schemeClr>
                </a:solidFill>
              </a:rPr>
              <a:t>suprafeței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1">
                    <a:lumMod val="75000"/>
                  </a:schemeClr>
                </a:solidFill>
              </a:rPr>
              <a:t>ocupată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1">
                    <a:lumMod val="75000"/>
                  </a:schemeClr>
                </a:solidFill>
              </a:rPr>
              <a:t>în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 Sit</a:t>
            </a:r>
          </a:p>
          <a:p>
            <a:r>
              <a:rPr lang="en-US" b="1" dirty="0"/>
              <a:t>•	</a:t>
            </a:r>
            <a:r>
              <a:rPr lang="en-US" b="1" dirty="0" err="1"/>
              <a:t>Interzise</a:t>
            </a:r>
            <a:r>
              <a:rPr lang="en-US" b="1" dirty="0"/>
              <a:t>: </a:t>
            </a:r>
            <a:r>
              <a:rPr lang="en-US" b="1" dirty="0" err="1"/>
              <a:t>amplasărea</a:t>
            </a:r>
            <a:r>
              <a:rPr lang="en-US" b="1" dirty="0"/>
              <a:t> de </a:t>
            </a:r>
            <a:r>
              <a:rPr lang="en-US" b="1" dirty="0" err="1"/>
              <a:t>obiective</a:t>
            </a:r>
            <a:r>
              <a:rPr lang="en-US" b="1" dirty="0"/>
              <a:t> </a:t>
            </a:r>
            <a:r>
              <a:rPr lang="en-US" b="1" dirty="0" err="1"/>
              <a:t>prin</a:t>
            </a:r>
            <a:r>
              <a:rPr lang="en-US" b="1" dirty="0"/>
              <a:t> </a:t>
            </a:r>
            <a:r>
              <a:rPr lang="en-US" b="1" dirty="0" err="1"/>
              <a:t>reducerea</a:t>
            </a:r>
            <a:r>
              <a:rPr lang="en-US" b="1" dirty="0"/>
              <a:t> </a:t>
            </a:r>
            <a:r>
              <a:rPr lang="en-US" b="1" dirty="0" err="1"/>
              <a:t>suprafeței</a:t>
            </a:r>
            <a:r>
              <a:rPr lang="en-US" b="1" dirty="0"/>
              <a:t> </a:t>
            </a:r>
            <a:r>
              <a:rPr lang="en-US" b="1" dirty="0" err="1"/>
              <a:t>ocupate</a:t>
            </a:r>
            <a:r>
              <a:rPr lang="en-US" b="1" dirty="0"/>
              <a:t> de </a:t>
            </a:r>
            <a:r>
              <a:rPr lang="en-US" b="1" dirty="0" err="1"/>
              <a:t>păduri</a:t>
            </a:r>
            <a:r>
              <a:rPr lang="en-US" b="1" dirty="0"/>
              <a:t> (</a:t>
            </a:r>
            <a:r>
              <a:rPr lang="en-US" b="1" dirty="0" err="1"/>
              <a:t>habitate</a:t>
            </a:r>
            <a:r>
              <a:rPr lang="en-US" b="1" dirty="0"/>
              <a:t> </a:t>
            </a:r>
            <a:r>
              <a:rPr lang="en-US" b="1" dirty="0" err="1"/>
              <a:t>forestiere</a:t>
            </a:r>
            <a:r>
              <a:rPr lang="en-US" b="1" dirty="0"/>
              <a:t>)</a:t>
            </a:r>
          </a:p>
          <a:p>
            <a:r>
              <a:rPr lang="en-US" b="1" dirty="0"/>
              <a:t>•	</a:t>
            </a:r>
            <a:r>
              <a:rPr lang="en-US" b="1" dirty="0" err="1"/>
              <a:t>Permise</a:t>
            </a:r>
            <a:r>
              <a:rPr lang="en-US" b="1" dirty="0"/>
              <a:t>: </a:t>
            </a:r>
            <a:r>
              <a:rPr lang="en-US" b="1" dirty="0" err="1"/>
              <a:t>intervenții</a:t>
            </a:r>
            <a:r>
              <a:rPr lang="en-US" b="1" dirty="0"/>
              <a:t> </a:t>
            </a:r>
            <a:r>
              <a:rPr lang="en-US" b="1" dirty="0" err="1"/>
              <a:t>pentru</a:t>
            </a:r>
            <a:r>
              <a:rPr lang="en-US" b="1" dirty="0"/>
              <a:t> </a:t>
            </a:r>
            <a:r>
              <a:rPr lang="en-US" b="1" dirty="0" err="1"/>
              <a:t>înlaturarea</a:t>
            </a:r>
            <a:r>
              <a:rPr lang="en-US" b="1" dirty="0"/>
              <a:t> </a:t>
            </a:r>
            <a:r>
              <a:rPr lang="en-US" b="1" dirty="0" err="1"/>
              <a:t>efectelor</a:t>
            </a:r>
            <a:r>
              <a:rPr lang="en-US" b="1" dirty="0"/>
              <a:t> </a:t>
            </a:r>
            <a:r>
              <a:rPr lang="en-US" b="1" dirty="0" err="1"/>
              <a:t>unor</a:t>
            </a:r>
            <a:r>
              <a:rPr lang="en-US" b="1" dirty="0"/>
              <a:t> </a:t>
            </a:r>
            <a:r>
              <a:rPr lang="en-US" b="1" dirty="0" err="1"/>
              <a:t>calamități</a:t>
            </a:r>
            <a:r>
              <a:rPr lang="en-US" b="1" dirty="0"/>
              <a:t> (</a:t>
            </a:r>
            <a:r>
              <a:rPr lang="en-US" b="1" dirty="0" err="1"/>
              <a:t>doborâturi</a:t>
            </a:r>
            <a:r>
              <a:rPr lang="en-US" b="1" dirty="0"/>
              <a:t> de </a:t>
            </a:r>
            <a:r>
              <a:rPr lang="en-US" b="1" dirty="0" err="1"/>
              <a:t>vânturi</a:t>
            </a:r>
            <a:r>
              <a:rPr lang="en-US" b="1" dirty="0"/>
              <a:t>, </a:t>
            </a:r>
            <a:r>
              <a:rPr lang="en-US" b="1" dirty="0" err="1"/>
              <a:t>focare</a:t>
            </a:r>
            <a:r>
              <a:rPr lang="en-US" b="1" dirty="0"/>
              <a:t> de </a:t>
            </a:r>
            <a:r>
              <a:rPr lang="en-US" b="1" dirty="0" err="1"/>
              <a:t>înmulțire</a:t>
            </a:r>
            <a:r>
              <a:rPr lang="en-US" b="1" dirty="0"/>
              <a:t> a </a:t>
            </a:r>
            <a:r>
              <a:rPr lang="en-US" b="1" dirty="0" err="1"/>
              <a:t>insectelor</a:t>
            </a:r>
            <a:r>
              <a:rPr lang="en-US" b="1" dirty="0"/>
              <a:t>, </a:t>
            </a:r>
            <a:r>
              <a:rPr lang="en-US" b="1" dirty="0" err="1"/>
              <a:t>incendii</a:t>
            </a:r>
            <a:r>
              <a:rPr lang="en-US" b="1" dirty="0"/>
              <a:t>, </a:t>
            </a:r>
            <a:r>
              <a:rPr lang="en-US" b="1" dirty="0" err="1"/>
              <a:t>eroziune</a:t>
            </a:r>
            <a:r>
              <a:rPr lang="en-US" b="1" dirty="0"/>
              <a:t>, </a:t>
            </a:r>
            <a:r>
              <a:rPr lang="en-US" b="1" dirty="0" err="1"/>
              <a:t>alunecări</a:t>
            </a:r>
            <a:r>
              <a:rPr lang="en-US" b="1" dirty="0"/>
              <a:t> de </a:t>
            </a:r>
            <a:r>
              <a:rPr lang="en-US" b="1" dirty="0" err="1"/>
              <a:t>teren</a:t>
            </a:r>
            <a:r>
              <a:rPr lang="en-US" b="1" dirty="0"/>
              <a:t>)</a:t>
            </a:r>
          </a:p>
          <a:p>
            <a:r>
              <a:rPr lang="en-US" b="1" dirty="0" err="1">
                <a:solidFill>
                  <a:schemeClr val="accent1">
                    <a:lumMod val="75000"/>
                  </a:schemeClr>
                </a:solidFill>
              </a:rPr>
              <a:t>Menținerea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1">
                    <a:lumMod val="75000"/>
                  </a:schemeClr>
                </a:solidFill>
              </a:rPr>
              <a:t>structurii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1">
                    <a:lumMod val="75000"/>
                  </a:schemeClr>
                </a:solidFill>
              </a:rPr>
              <a:t>și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1">
                    <a:lumMod val="75000"/>
                  </a:schemeClr>
                </a:solidFill>
              </a:rPr>
              <a:t>funcțiunilor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1">
                    <a:lumMod val="75000"/>
                  </a:schemeClr>
                </a:solidFill>
              </a:rPr>
              <a:t>tipului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 de habitat</a:t>
            </a:r>
          </a:p>
          <a:p>
            <a:r>
              <a:rPr lang="en-US" b="1" dirty="0"/>
              <a:t>•	</a:t>
            </a:r>
            <a:r>
              <a:rPr lang="en-US" b="1" dirty="0" err="1"/>
              <a:t>Reîmpădurire</a:t>
            </a:r>
            <a:r>
              <a:rPr lang="en-US" b="1" dirty="0"/>
              <a:t> </a:t>
            </a:r>
            <a:r>
              <a:rPr lang="en-US" b="1" dirty="0" err="1"/>
              <a:t>utilizând</a:t>
            </a:r>
            <a:r>
              <a:rPr lang="en-US" b="1" dirty="0"/>
              <a:t> </a:t>
            </a:r>
            <a:r>
              <a:rPr lang="en-US" b="1" dirty="0" err="1"/>
              <a:t>speciile</a:t>
            </a:r>
            <a:r>
              <a:rPr lang="en-US" b="1" dirty="0"/>
              <a:t> </a:t>
            </a:r>
            <a:r>
              <a:rPr lang="en-US" b="1" dirty="0" err="1"/>
              <a:t>caracteristice</a:t>
            </a:r>
            <a:r>
              <a:rPr lang="en-US" b="1" dirty="0"/>
              <a:t> </a:t>
            </a:r>
            <a:r>
              <a:rPr lang="en-US" b="1" dirty="0" err="1"/>
              <a:t>tipului</a:t>
            </a:r>
            <a:r>
              <a:rPr lang="en-US" b="1" dirty="0"/>
              <a:t> natural de habitat </a:t>
            </a:r>
            <a:r>
              <a:rPr lang="en-US" b="1" dirty="0" err="1"/>
              <a:t>unde</a:t>
            </a:r>
            <a:r>
              <a:rPr lang="en-US" b="1" dirty="0"/>
              <a:t> </a:t>
            </a:r>
            <a:r>
              <a:rPr lang="en-US" b="1" dirty="0" err="1"/>
              <a:t>regenerarea</a:t>
            </a:r>
            <a:r>
              <a:rPr lang="en-US" b="1" dirty="0"/>
              <a:t> </a:t>
            </a:r>
            <a:r>
              <a:rPr lang="en-US" b="1" dirty="0" err="1"/>
              <a:t>naturală</a:t>
            </a:r>
            <a:r>
              <a:rPr lang="en-US" b="1" dirty="0"/>
              <a:t> nu are </a:t>
            </a:r>
            <a:r>
              <a:rPr lang="en-US" b="1" dirty="0" err="1"/>
              <a:t>loc</a:t>
            </a:r>
            <a:r>
              <a:rPr lang="en-US" b="1" dirty="0"/>
              <a:t> (de </a:t>
            </a:r>
            <a:r>
              <a:rPr lang="en-US" b="1" dirty="0" err="1"/>
              <a:t>exemplu</a:t>
            </a:r>
            <a:r>
              <a:rPr lang="en-US" b="1" dirty="0"/>
              <a:t> </a:t>
            </a:r>
            <a:r>
              <a:rPr lang="en-US" b="1" dirty="0" err="1"/>
              <a:t>O.S.Târgu</a:t>
            </a:r>
            <a:r>
              <a:rPr lang="en-US" b="1" dirty="0"/>
              <a:t> </a:t>
            </a:r>
            <a:r>
              <a:rPr lang="en-US" b="1" dirty="0" err="1"/>
              <a:t>Lăpuș</a:t>
            </a:r>
            <a:r>
              <a:rPr lang="en-US" b="1" dirty="0"/>
              <a:t>, U.P. III, </a:t>
            </a:r>
            <a:r>
              <a:rPr lang="en-US" b="1" dirty="0" err="1"/>
              <a:t>u.a</a:t>
            </a:r>
            <a:r>
              <a:rPr lang="en-US" b="1" dirty="0"/>
              <a:t>. 65  </a:t>
            </a:r>
            <a:r>
              <a:rPr lang="en-US" b="1" dirty="0" err="1"/>
              <a:t>si</a:t>
            </a:r>
            <a:r>
              <a:rPr lang="en-US" b="1" dirty="0"/>
              <a:t> </a:t>
            </a:r>
            <a:r>
              <a:rPr lang="en-US" b="1" dirty="0" err="1"/>
              <a:t>u.a</a:t>
            </a:r>
            <a:r>
              <a:rPr lang="en-US" b="1" dirty="0"/>
              <a:t>. 105)</a:t>
            </a:r>
          </a:p>
          <a:p>
            <a:r>
              <a:rPr lang="en-US" b="1" dirty="0"/>
              <a:t>•	</a:t>
            </a:r>
            <a:r>
              <a:rPr lang="en-US" b="1" dirty="0" err="1"/>
              <a:t>Optimizarea</a:t>
            </a:r>
            <a:r>
              <a:rPr lang="en-US" b="1" dirty="0"/>
              <a:t> </a:t>
            </a:r>
            <a:r>
              <a:rPr lang="en-US" b="1" dirty="0" err="1"/>
              <a:t>indicatorilor</a:t>
            </a:r>
            <a:r>
              <a:rPr lang="en-US" b="1" dirty="0"/>
              <a:t> de </a:t>
            </a:r>
            <a:r>
              <a:rPr lang="en-US" b="1" dirty="0" err="1"/>
              <a:t>structură</a:t>
            </a:r>
            <a:r>
              <a:rPr lang="en-US" b="1" dirty="0"/>
              <a:t> (</a:t>
            </a:r>
            <a:r>
              <a:rPr lang="en-US" b="1" dirty="0" err="1"/>
              <a:t>compoziția</a:t>
            </a:r>
            <a:r>
              <a:rPr lang="en-US" b="1" dirty="0"/>
              <a:t> de </a:t>
            </a:r>
            <a:r>
              <a:rPr lang="en-US" b="1" dirty="0" err="1"/>
              <a:t>specii</a:t>
            </a:r>
            <a:r>
              <a:rPr lang="en-US" b="1" dirty="0"/>
              <a:t>, </a:t>
            </a:r>
            <a:r>
              <a:rPr lang="en-US" b="1" dirty="0" err="1"/>
              <a:t>etaje</a:t>
            </a:r>
            <a:r>
              <a:rPr lang="en-US" b="1" dirty="0"/>
              <a:t> de </a:t>
            </a:r>
            <a:r>
              <a:rPr lang="en-US" b="1" dirty="0" err="1"/>
              <a:t>vegetație</a:t>
            </a:r>
            <a:r>
              <a:rPr lang="en-US" b="1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xmlns="" val="38712690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anda sigl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714744" y="357166"/>
            <a:ext cx="5185478" cy="823168"/>
          </a:xfrm>
          <a:prstGeom prst="rect">
            <a:avLst/>
          </a:prstGeom>
        </p:spPr>
      </p:pic>
      <p:pic>
        <p:nvPicPr>
          <p:cNvPr id="4" name="Picture 3" descr="blue-light-trails.jpg"/>
          <p:cNvPicPr>
            <a:picLocks noChangeAspect="1"/>
          </p:cNvPicPr>
          <p:nvPr/>
        </p:nvPicPr>
        <p:blipFill>
          <a:blip r:embed="rId3" cstate="print"/>
          <a:srcRect t="46875" r="64063" b="52083"/>
          <a:stretch>
            <a:fillRect/>
          </a:stretch>
        </p:blipFill>
        <p:spPr>
          <a:xfrm>
            <a:off x="0" y="928670"/>
            <a:ext cx="3286116" cy="7143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87498" y="1071988"/>
            <a:ext cx="763284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o-RO" sz="22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MĂSURI DE CONSERVARE PENTRU HABITATE</a:t>
            </a:r>
            <a:endParaRPr lang="ro-RO" sz="2200" b="1" baseline="300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9" name="Subtitle 2"/>
          <p:cNvSpPr txBox="1">
            <a:spLocks/>
          </p:cNvSpPr>
          <p:nvPr/>
        </p:nvSpPr>
        <p:spPr>
          <a:xfrm>
            <a:off x="500034" y="6143644"/>
            <a:ext cx="8215370" cy="285752"/>
          </a:xfrm>
          <a:prstGeom prst="rect">
            <a:avLst/>
          </a:prstGeom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  <p:txBody>
          <a:bodyPr>
            <a:noAutofit/>
          </a:bodyPr>
          <a:lstStyle/>
          <a:p>
            <a:pPr marR="0" lvl="0" defTabSz="914400" rtl="0" eaLnBrk="1" fontAlgn="auto" latinLnBrk="0" hangingPunct="1">
              <a:lnSpc>
                <a:spcPts val="2640"/>
              </a:lnSpc>
              <a:spcAft>
                <a:spcPts val="0"/>
              </a:spcAft>
              <a:buClrTx/>
              <a:buSzTx/>
              <a:tabLst/>
              <a:defRPr/>
            </a:pPr>
            <a:r>
              <a:rPr kumimoji="0" lang="vi-VN" sz="1600" b="1" i="0" u="none" strike="noStrike" kern="1200" cap="none" spc="0" normalizeH="0" baseline="3000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Proiect cofinanţat din Fondul European de Dezvoltare Regională prin</a:t>
            </a:r>
            <a:r>
              <a:rPr kumimoji="0" lang="ro-RO" sz="1600" b="1" i="0" u="none" strike="noStrike" kern="1200" cap="none" spc="0" normalizeH="0" baseline="3000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vi-VN" sz="1600" b="1" i="0" u="none" strike="noStrike" kern="1200" cap="none" spc="0" normalizeH="0" baseline="3000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Programul Operaţional Infrastructura Mare 2014-2020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27584" y="1597563"/>
            <a:ext cx="770485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b="1" dirty="0"/>
              <a:t>H</a:t>
            </a:r>
            <a:r>
              <a:rPr lang="en-US" b="1" dirty="0" err="1"/>
              <a:t>abitat</a:t>
            </a:r>
            <a:r>
              <a:rPr lang="ro-RO" b="1" dirty="0"/>
              <a:t>ul</a:t>
            </a:r>
            <a:r>
              <a:rPr lang="en-US" b="1" dirty="0"/>
              <a:t> 91E0* (</a:t>
            </a:r>
            <a:r>
              <a:rPr lang="en-US" b="1" dirty="0" err="1"/>
              <a:t>Păduri</a:t>
            </a:r>
            <a:r>
              <a:rPr lang="en-US" b="1" dirty="0"/>
              <a:t> </a:t>
            </a:r>
            <a:r>
              <a:rPr lang="en-US" b="1" dirty="0" err="1"/>
              <a:t>aluviale</a:t>
            </a:r>
            <a:r>
              <a:rPr lang="en-US" b="1" dirty="0"/>
              <a:t> cu </a:t>
            </a:r>
            <a:r>
              <a:rPr lang="en-US" b="1" dirty="0" err="1"/>
              <a:t>Alnus</a:t>
            </a:r>
            <a:r>
              <a:rPr lang="en-US" b="1" dirty="0"/>
              <a:t> </a:t>
            </a:r>
            <a:r>
              <a:rPr lang="en-US" b="1" dirty="0" err="1"/>
              <a:t>glutinosaşi</a:t>
            </a:r>
            <a:r>
              <a:rPr lang="en-US" b="1" dirty="0"/>
              <a:t> </a:t>
            </a:r>
            <a:r>
              <a:rPr lang="en-US" b="1" dirty="0" err="1"/>
              <a:t>Fraxinus</a:t>
            </a:r>
            <a:r>
              <a:rPr lang="en-US" b="1" dirty="0"/>
              <a:t> excelsior)</a:t>
            </a:r>
          </a:p>
          <a:p>
            <a:endParaRPr lang="ro-RO" b="1" dirty="0"/>
          </a:p>
          <a:p>
            <a:r>
              <a:rPr lang="en-US" b="1" dirty="0" err="1">
                <a:solidFill>
                  <a:schemeClr val="accent1">
                    <a:lumMod val="75000"/>
                  </a:schemeClr>
                </a:solidFill>
              </a:rPr>
              <a:t>Conservarea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1">
                    <a:lumMod val="75000"/>
                  </a:schemeClr>
                </a:solidFill>
              </a:rPr>
              <a:t>suprafeței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1">
                    <a:lumMod val="75000"/>
                  </a:schemeClr>
                </a:solidFill>
              </a:rPr>
              <a:t>ocupata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1">
                    <a:lumMod val="75000"/>
                  </a:schemeClr>
                </a:solidFill>
              </a:rPr>
              <a:t>în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 Sit</a:t>
            </a:r>
          </a:p>
          <a:p>
            <a:r>
              <a:rPr lang="en-US" b="1" dirty="0"/>
              <a:t>•	</a:t>
            </a:r>
            <a:r>
              <a:rPr lang="en-US" b="1" dirty="0" err="1"/>
              <a:t>Interzise</a:t>
            </a:r>
            <a:r>
              <a:rPr lang="en-US" b="1" dirty="0"/>
              <a:t>: </a:t>
            </a:r>
            <a:r>
              <a:rPr lang="en-US" b="1" dirty="0" err="1"/>
              <a:t>amplasărea</a:t>
            </a:r>
            <a:r>
              <a:rPr lang="en-US" b="1" dirty="0"/>
              <a:t> de </a:t>
            </a:r>
            <a:r>
              <a:rPr lang="en-US" b="1" dirty="0" err="1"/>
              <a:t>obiective</a:t>
            </a:r>
            <a:r>
              <a:rPr lang="en-US" b="1" dirty="0"/>
              <a:t> </a:t>
            </a:r>
            <a:r>
              <a:rPr lang="en-US" b="1" dirty="0" err="1"/>
              <a:t>prin</a:t>
            </a:r>
            <a:r>
              <a:rPr lang="en-US" b="1" dirty="0"/>
              <a:t> </a:t>
            </a:r>
            <a:r>
              <a:rPr lang="en-US" b="1" dirty="0" err="1"/>
              <a:t>reducerea</a:t>
            </a:r>
            <a:r>
              <a:rPr lang="en-US" b="1" dirty="0"/>
              <a:t> </a:t>
            </a:r>
            <a:r>
              <a:rPr lang="en-US" b="1" dirty="0" err="1"/>
              <a:t>suprafeței</a:t>
            </a:r>
            <a:r>
              <a:rPr lang="en-US" b="1" dirty="0"/>
              <a:t> </a:t>
            </a:r>
            <a:r>
              <a:rPr lang="en-US" b="1" dirty="0" err="1"/>
              <a:t>ocupate</a:t>
            </a:r>
            <a:r>
              <a:rPr lang="en-US" b="1" dirty="0"/>
              <a:t> de </a:t>
            </a:r>
            <a:r>
              <a:rPr lang="en-US" b="1" dirty="0" err="1"/>
              <a:t>habitatele</a:t>
            </a:r>
            <a:r>
              <a:rPr lang="en-US" b="1" dirty="0"/>
              <a:t> </a:t>
            </a:r>
            <a:r>
              <a:rPr lang="en-US" b="1" dirty="0" err="1"/>
              <a:t>forestiere</a:t>
            </a:r>
            <a:endParaRPr lang="en-US" b="1" dirty="0"/>
          </a:p>
          <a:p>
            <a:r>
              <a:rPr lang="en-US" b="1" dirty="0"/>
              <a:t>•	</a:t>
            </a:r>
            <a:r>
              <a:rPr lang="en-US" b="1" dirty="0" err="1"/>
              <a:t>Permise</a:t>
            </a:r>
            <a:r>
              <a:rPr lang="en-US" b="1" dirty="0"/>
              <a:t>: </a:t>
            </a:r>
            <a:r>
              <a:rPr lang="en-US" b="1" dirty="0" err="1"/>
              <a:t>intervenții</a:t>
            </a:r>
            <a:r>
              <a:rPr lang="en-US" b="1" dirty="0"/>
              <a:t> </a:t>
            </a:r>
            <a:r>
              <a:rPr lang="en-US" b="1" dirty="0" err="1"/>
              <a:t>pentru</a:t>
            </a:r>
            <a:r>
              <a:rPr lang="en-US" b="1" dirty="0"/>
              <a:t> </a:t>
            </a:r>
            <a:r>
              <a:rPr lang="en-US" b="1" dirty="0" err="1"/>
              <a:t>înlaturarea</a:t>
            </a:r>
            <a:r>
              <a:rPr lang="en-US" b="1" dirty="0"/>
              <a:t> </a:t>
            </a:r>
            <a:r>
              <a:rPr lang="en-US" b="1" dirty="0" err="1"/>
              <a:t>efectelor</a:t>
            </a:r>
            <a:r>
              <a:rPr lang="en-US" b="1" dirty="0"/>
              <a:t> </a:t>
            </a:r>
            <a:r>
              <a:rPr lang="en-US" b="1" dirty="0" err="1"/>
              <a:t>unor</a:t>
            </a:r>
            <a:r>
              <a:rPr lang="en-US" b="1" dirty="0"/>
              <a:t> </a:t>
            </a:r>
            <a:r>
              <a:rPr lang="en-US" b="1" dirty="0" err="1"/>
              <a:t>calamități</a:t>
            </a:r>
            <a:r>
              <a:rPr lang="en-US" b="1" dirty="0"/>
              <a:t> (</a:t>
            </a:r>
            <a:r>
              <a:rPr lang="en-US" b="1" dirty="0" err="1"/>
              <a:t>doborâturi</a:t>
            </a:r>
            <a:r>
              <a:rPr lang="en-US" b="1" dirty="0"/>
              <a:t> de </a:t>
            </a:r>
            <a:r>
              <a:rPr lang="en-US" b="1" dirty="0" err="1"/>
              <a:t>vânturi</a:t>
            </a:r>
            <a:r>
              <a:rPr lang="en-US" b="1" dirty="0"/>
              <a:t>, </a:t>
            </a:r>
            <a:r>
              <a:rPr lang="en-US" b="1" dirty="0" err="1"/>
              <a:t>focare</a:t>
            </a:r>
            <a:r>
              <a:rPr lang="en-US" b="1" dirty="0"/>
              <a:t> de </a:t>
            </a:r>
            <a:r>
              <a:rPr lang="en-US" b="1" dirty="0" err="1"/>
              <a:t>înmulțire</a:t>
            </a:r>
            <a:r>
              <a:rPr lang="en-US" b="1" dirty="0"/>
              <a:t> a </a:t>
            </a:r>
            <a:r>
              <a:rPr lang="en-US" b="1" dirty="0" err="1"/>
              <a:t>insectelor</a:t>
            </a:r>
            <a:r>
              <a:rPr lang="en-US" b="1" dirty="0"/>
              <a:t>, </a:t>
            </a:r>
            <a:r>
              <a:rPr lang="en-US" b="1" dirty="0" err="1"/>
              <a:t>incendii</a:t>
            </a:r>
            <a:r>
              <a:rPr lang="en-US" b="1" dirty="0"/>
              <a:t>, </a:t>
            </a:r>
            <a:r>
              <a:rPr lang="en-US" b="1" dirty="0" err="1"/>
              <a:t>eroziune</a:t>
            </a:r>
            <a:r>
              <a:rPr lang="en-US" b="1" dirty="0"/>
              <a:t>, </a:t>
            </a:r>
            <a:r>
              <a:rPr lang="en-US" b="1" dirty="0" err="1"/>
              <a:t>alunecări</a:t>
            </a:r>
            <a:r>
              <a:rPr lang="en-US" b="1" dirty="0"/>
              <a:t> de </a:t>
            </a:r>
            <a:r>
              <a:rPr lang="en-US" b="1" dirty="0" err="1"/>
              <a:t>teren</a:t>
            </a:r>
            <a:r>
              <a:rPr lang="en-US" b="1" dirty="0"/>
              <a:t>)</a:t>
            </a:r>
          </a:p>
          <a:p>
            <a:r>
              <a:rPr lang="en-US" b="1" dirty="0" err="1">
                <a:solidFill>
                  <a:schemeClr val="accent1">
                    <a:lumMod val="75000"/>
                  </a:schemeClr>
                </a:solidFill>
              </a:rPr>
              <a:t>Îmbunătățirea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1">
                    <a:lumMod val="75000"/>
                  </a:schemeClr>
                </a:solidFill>
              </a:rPr>
              <a:t>indicatorilor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 de </a:t>
            </a:r>
            <a:r>
              <a:rPr lang="en-US" b="1" dirty="0" err="1">
                <a:solidFill>
                  <a:schemeClr val="accent1">
                    <a:lumMod val="75000"/>
                  </a:schemeClr>
                </a:solidFill>
              </a:rPr>
              <a:t>structura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1">
                    <a:lumMod val="75000"/>
                  </a:schemeClr>
                </a:solidFill>
              </a:rPr>
              <a:t>pentru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1">
                    <a:lumMod val="75000"/>
                  </a:schemeClr>
                </a:solidFill>
              </a:rPr>
              <a:t>tipul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 de habitat</a:t>
            </a:r>
          </a:p>
          <a:p>
            <a:r>
              <a:rPr lang="en-US" b="1" dirty="0"/>
              <a:t>•	</a:t>
            </a:r>
            <a:r>
              <a:rPr lang="en-US" b="1" dirty="0" err="1"/>
              <a:t>Optimizarea</a:t>
            </a:r>
            <a:r>
              <a:rPr lang="en-US" b="1" dirty="0"/>
              <a:t> </a:t>
            </a:r>
            <a:r>
              <a:rPr lang="en-US" b="1" dirty="0" err="1"/>
              <a:t>indicatorilor</a:t>
            </a:r>
            <a:r>
              <a:rPr lang="en-US" b="1" dirty="0"/>
              <a:t> de </a:t>
            </a:r>
            <a:r>
              <a:rPr lang="en-US" b="1" dirty="0" err="1"/>
              <a:t>structură</a:t>
            </a:r>
            <a:r>
              <a:rPr lang="en-US" b="1" dirty="0"/>
              <a:t> </a:t>
            </a:r>
            <a:r>
              <a:rPr lang="ro-RO" b="1" dirty="0"/>
              <a:t>((compoziția de specii, etaje de vegetație)</a:t>
            </a:r>
          </a:p>
          <a:p>
            <a:r>
              <a:rPr lang="en-US" b="1" dirty="0"/>
              <a:t>•	</a:t>
            </a:r>
            <a:r>
              <a:rPr lang="en-US" b="1" dirty="0" err="1"/>
              <a:t>Măsuri</a:t>
            </a:r>
            <a:r>
              <a:rPr lang="en-US" b="1" dirty="0"/>
              <a:t> active de </a:t>
            </a:r>
            <a:r>
              <a:rPr lang="en-US" b="1" dirty="0" err="1"/>
              <a:t>conservare</a:t>
            </a:r>
            <a:r>
              <a:rPr lang="en-US" b="1" dirty="0"/>
              <a:t> </a:t>
            </a:r>
            <a:r>
              <a:rPr lang="en-US" b="1" dirty="0" err="1"/>
              <a:t>pentru</a:t>
            </a:r>
            <a:r>
              <a:rPr lang="en-US" b="1" dirty="0"/>
              <a:t> </a:t>
            </a:r>
            <a:r>
              <a:rPr lang="en-US" b="1" dirty="0" err="1"/>
              <a:t>reconstrucția</a:t>
            </a:r>
            <a:r>
              <a:rPr lang="en-US" b="1" dirty="0"/>
              <a:t> </a:t>
            </a:r>
            <a:r>
              <a:rPr lang="en-US" b="1" dirty="0" err="1"/>
              <a:t>ecologică</a:t>
            </a:r>
            <a:r>
              <a:rPr lang="en-US" b="1" dirty="0"/>
              <a:t> a </a:t>
            </a:r>
            <a:r>
              <a:rPr lang="en-US" b="1" dirty="0" err="1"/>
              <a:t>habitatului</a:t>
            </a:r>
            <a:r>
              <a:rPr lang="en-US" b="1" dirty="0"/>
              <a:t> 91E0* </a:t>
            </a:r>
            <a:r>
              <a:rPr lang="en-US" b="1" dirty="0" err="1"/>
              <a:t>pe</a:t>
            </a:r>
            <a:r>
              <a:rPr lang="en-US" b="1" dirty="0"/>
              <a:t> o </a:t>
            </a:r>
            <a:r>
              <a:rPr lang="en-US" b="1" dirty="0" err="1"/>
              <a:t>suprafață</a:t>
            </a:r>
            <a:r>
              <a:rPr lang="en-US" b="1" dirty="0"/>
              <a:t> </a:t>
            </a:r>
            <a:r>
              <a:rPr lang="en-US" b="1" dirty="0" err="1"/>
              <a:t>totală</a:t>
            </a:r>
            <a:r>
              <a:rPr lang="en-US" b="1" dirty="0"/>
              <a:t> de 3 ha, </a:t>
            </a:r>
            <a:r>
              <a:rPr lang="en-US" b="1" dirty="0" err="1"/>
              <a:t>prin</a:t>
            </a:r>
            <a:r>
              <a:rPr lang="en-US" b="1" dirty="0"/>
              <a:t> </a:t>
            </a:r>
            <a:r>
              <a:rPr lang="en-US" b="1" dirty="0" err="1"/>
              <a:t>stoparea</a:t>
            </a:r>
            <a:r>
              <a:rPr lang="en-US" b="1" dirty="0"/>
              <a:t> </a:t>
            </a:r>
            <a:r>
              <a:rPr lang="en-US" b="1" dirty="0" err="1"/>
              <a:t>invaziei</a:t>
            </a:r>
            <a:r>
              <a:rPr lang="en-US" b="1" dirty="0"/>
              <a:t> </a:t>
            </a:r>
            <a:r>
              <a:rPr lang="en-US" b="1" dirty="0" err="1"/>
              <a:t>speciilor</a:t>
            </a:r>
            <a:r>
              <a:rPr lang="en-US" b="1" dirty="0"/>
              <a:t> </a:t>
            </a:r>
            <a:r>
              <a:rPr lang="en-US" b="1" dirty="0" err="1"/>
              <a:t>Fallopia</a:t>
            </a:r>
            <a:r>
              <a:rPr lang="en-US" b="1" dirty="0"/>
              <a:t> japonica </a:t>
            </a:r>
            <a:r>
              <a:rPr lang="en-US" b="1" dirty="0" err="1"/>
              <a:t>și</a:t>
            </a:r>
            <a:r>
              <a:rPr lang="en-US" b="1" dirty="0"/>
              <a:t> </a:t>
            </a:r>
            <a:r>
              <a:rPr lang="en-US" b="1" dirty="0" err="1"/>
              <a:t>Echinocystis</a:t>
            </a:r>
            <a:r>
              <a:rPr lang="en-US" b="1" dirty="0"/>
              <a:t> </a:t>
            </a:r>
            <a:r>
              <a:rPr lang="en-US" b="1" dirty="0" err="1"/>
              <a:t>lobata</a:t>
            </a:r>
            <a:r>
              <a:rPr lang="en-US" b="1" dirty="0"/>
              <a:t> </a:t>
            </a:r>
            <a:r>
              <a:rPr lang="en-US" b="1" dirty="0" err="1"/>
              <a:t>și</a:t>
            </a:r>
            <a:r>
              <a:rPr lang="en-US" b="1" dirty="0"/>
              <a:t> de </a:t>
            </a:r>
            <a:r>
              <a:rPr lang="en-US" b="1" dirty="0" err="1"/>
              <a:t>eliminare</a:t>
            </a:r>
            <a:r>
              <a:rPr lang="en-US" b="1" dirty="0"/>
              <a:t> a </a:t>
            </a:r>
            <a:r>
              <a:rPr lang="en-US" b="1" dirty="0" err="1"/>
              <a:t>acesteia</a:t>
            </a:r>
            <a:r>
              <a:rPr lang="en-US" b="1" dirty="0"/>
              <a:t>. Se </a:t>
            </a:r>
            <a:r>
              <a:rPr lang="en-US" b="1" dirty="0" err="1"/>
              <a:t>propune</a:t>
            </a:r>
            <a:r>
              <a:rPr lang="en-US" b="1" dirty="0"/>
              <a:t> </a:t>
            </a:r>
            <a:r>
              <a:rPr lang="en-US" b="1" dirty="0" err="1"/>
              <a:t>aplicarea</a:t>
            </a:r>
            <a:r>
              <a:rPr lang="en-US" b="1" dirty="0"/>
              <a:t> de </a:t>
            </a:r>
            <a:r>
              <a:rPr lang="en-US" b="1" dirty="0" err="1"/>
              <a:t>metode</a:t>
            </a:r>
            <a:r>
              <a:rPr lang="en-US" b="1" dirty="0"/>
              <a:t> </a:t>
            </a:r>
            <a:r>
              <a:rPr lang="en-US" b="1" dirty="0" err="1"/>
              <a:t>mecanice</a:t>
            </a:r>
            <a:r>
              <a:rPr lang="en-US" b="1" dirty="0"/>
              <a:t>, cu </a:t>
            </a:r>
            <a:r>
              <a:rPr lang="en-US" b="1" dirty="0" err="1"/>
              <a:t>intervenții</a:t>
            </a:r>
            <a:r>
              <a:rPr lang="en-US" b="1" dirty="0"/>
              <a:t> </a:t>
            </a:r>
            <a:r>
              <a:rPr lang="en-US" b="1" dirty="0" err="1"/>
              <a:t>repetate</a:t>
            </a:r>
            <a:r>
              <a:rPr lang="en-US" b="1" dirty="0"/>
              <a:t> </a:t>
            </a:r>
            <a:r>
              <a:rPr lang="en-US" b="1" dirty="0" err="1"/>
              <a:t>și</a:t>
            </a:r>
            <a:r>
              <a:rPr lang="en-US" b="1" dirty="0"/>
              <a:t> </a:t>
            </a:r>
            <a:r>
              <a:rPr lang="en-US" b="1" dirty="0" err="1"/>
              <a:t>evitarea</a:t>
            </a:r>
            <a:r>
              <a:rPr lang="en-US" b="1" dirty="0"/>
              <a:t> </a:t>
            </a:r>
            <a:r>
              <a:rPr lang="en-US" b="1" dirty="0" err="1"/>
              <a:t>aplicării</a:t>
            </a:r>
            <a:r>
              <a:rPr lang="en-US" b="1" dirty="0"/>
              <a:t> de </a:t>
            </a:r>
            <a:r>
              <a:rPr lang="en-US" b="1" dirty="0" err="1"/>
              <a:t>tratamente</a:t>
            </a:r>
            <a:r>
              <a:rPr lang="en-US" b="1" dirty="0"/>
              <a:t> </a:t>
            </a:r>
            <a:r>
              <a:rPr lang="en-US" b="1" dirty="0" err="1"/>
              <a:t>chimice</a:t>
            </a:r>
            <a:r>
              <a:rPr lang="en-US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xmlns="" val="4985649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anda sigl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714744" y="357166"/>
            <a:ext cx="5185478" cy="823168"/>
          </a:xfrm>
          <a:prstGeom prst="rect">
            <a:avLst/>
          </a:prstGeom>
        </p:spPr>
      </p:pic>
      <p:pic>
        <p:nvPicPr>
          <p:cNvPr id="4" name="Picture 3" descr="blue-light-trails.jpg"/>
          <p:cNvPicPr>
            <a:picLocks noChangeAspect="1"/>
          </p:cNvPicPr>
          <p:nvPr/>
        </p:nvPicPr>
        <p:blipFill>
          <a:blip r:embed="rId3" cstate="print"/>
          <a:srcRect t="46875" r="64063" b="52083"/>
          <a:stretch>
            <a:fillRect/>
          </a:stretch>
        </p:blipFill>
        <p:spPr>
          <a:xfrm>
            <a:off x="0" y="928670"/>
            <a:ext cx="3286116" cy="7143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87498" y="1071988"/>
            <a:ext cx="763284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o-RO" sz="22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MĂSURI DE CONSERVARE PENTRU HABITATE</a:t>
            </a:r>
            <a:endParaRPr lang="ro-RO" sz="2200" b="1" baseline="300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9" name="Subtitle 2"/>
          <p:cNvSpPr txBox="1">
            <a:spLocks/>
          </p:cNvSpPr>
          <p:nvPr/>
        </p:nvSpPr>
        <p:spPr>
          <a:xfrm>
            <a:off x="500034" y="6143644"/>
            <a:ext cx="8215370" cy="285752"/>
          </a:xfrm>
          <a:prstGeom prst="rect">
            <a:avLst/>
          </a:prstGeom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  <p:txBody>
          <a:bodyPr>
            <a:noAutofit/>
          </a:bodyPr>
          <a:lstStyle/>
          <a:p>
            <a:pPr marR="0" lvl="0" defTabSz="914400" rtl="0" eaLnBrk="1" fontAlgn="auto" latinLnBrk="0" hangingPunct="1">
              <a:lnSpc>
                <a:spcPts val="2640"/>
              </a:lnSpc>
              <a:spcAft>
                <a:spcPts val="0"/>
              </a:spcAft>
              <a:buClrTx/>
              <a:buSzTx/>
              <a:tabLst/>
              <a:defRPr/>
            </a:pPr>
            <a:r>
              <a:rPr kumimoji="0" lang="vi-VN" sz="1600" b="1" i="0" u="none" strike="noStrike" kern="1200" cap="none" spc="0" normalizeH="0" baseline="3000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Proiect cofinanţat din Fondul European de Dezvoltare Regională prin</a:t>
            </a:r>
            <a:r>
              <a:rPr kumimoji="0" lang="ro-RO" sz="1600" b="1" i="0" u="none" strike="noStrike" kern="1200" cap="none" spc="0" normalizeH="0" baseline="3000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vi-VN" sz="1600" b="1" i="0" u="none" strike="noStrike" kern="1200" cap="none" spc="0" normalizeH="0" baseline="3000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Programul Operaţional Infrastructura Mare 2014-2020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27584" y="1597563"/>
            <a:ext cx="7704855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b="1" dirty="0"/>
              <a:t>Habitatului 6430 (Comunități de lizieră cu ierburi înalte higrofile de la câmpie și din etajul montan până în cel alpin)</a:t>
            </a:r>
          </a:p>
          <a:p>
            <a:endParaRPr lang="ro-RO" b="1" dirty="0"/>
          </a:p>
          <a:p>
            <a:r>
              <a:rPr lang="ro-RO" b="1" dirty="0">
                <a:solidFill>
                  <a:schemeClr val="accent1">
                    <a:lumMod val="75000"/>
                  </a:schemeClr>
                </a:solidFill>
              </a:rPr>
              <a:t>Conservarea suprafeței ocupată în Sit</a:t>
            </a:r>
          </a:p>
          <a:p>
            <a:r>
              <a:rPr lang="ro-RO" b="1" dirty="0"/>
              <a:t>•	Interzise: amenajării de noi drumuri și căi de circulație; interzicerea oricărei circulații motorizate pe marginea văiilor; stabilirea a maximum 4 locuri de adăpat pentru vite și oi (Groape, Vima Mică, Sălnița și Buteasa-Râu)</a:t>
            </a:r>
          </a:p>
          <a:p>
            <a:r>
              <a:rPr lang="ro-RO" b="1" dirty="0"/>
              <a:t>•	Acțiuni de reconstrucție ecologică de curățare anuală a speciilor de plante invazive pentru a da posibilitate buruienișurilor autohtone să se regenereze și să se restructureze</a:t>
            </a:r>
          </a:p>
          <a:p>
            <a:r>
              <a:rPr lang="ro-RO" b="1" dirty="0">
                <a:solidFill>
                  <a:schemeClr val="accent1">
                    <a:lumMod val="75000"/>
                  </a:schemeClr>
                </a:solidFill>
              </a:rPr>
              <a:t>Menținerea structurii și funcțiilor tipului de habitat</a:t>
            </a:r>
          </a:p>
          <a:p>
            <a:r>
              <a:rPr lang="ro-RO" b="1" dirty="0"/>
              <a:t>•	Îndepărtarea exemplarelor de salcâm, de alte specii invazive; cosit manual ritmic a terenurilor abandonate; supraînsămânțarea terenurilor abandonate cu specii de ierburi perene; interzicearea depozitării gunoaielor în apropierea albiei râului</a:t>
            </a:r>
          </a:p>
        </p:txBody>
      </p:sp>
    </p:spTree>
    <p:extLst>
      <p:ext uri="{BB962C8B-B14F-4D97-AF65-F5344CB8AC3E}">
        <p14:creationId xmlns:p14="http://schemas.microsoft.com/office/powerpoint/2010/main" xmlns="" val="14899792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anda sigl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714744" y="357166"/>
            <a:ext cx="5185478" cy="823168"/>
          </a:xfrm>
          <a:prstGeom prst="rect">
            <a:avLst/>
          </a:prstGeom>
        </p:spPr>
      </p:pic>
      <p:pic>
        <p:nvPicPr>
          <p:cNvPr id="4" name="Picture 3" descr="blue-light-trails.jpg"/>
          <p:cNvPicPr>
            <a:picLocks noChangeAspect="1"/>
          </p:cNvPicPr>
          <p:nvPr/>
        </p:nvPicPr>
        <p:blipFill>
          <a:blip r:embed="rId3" cstate="print"/>
          <a:srcRect t="46875" r="64063" b="52083"/>
          <a:stretch>
            <a:fillRect/>
          </a:stretch>
        </p:blipFill>
        <p:spPr>
          <a:xfrm>
            <a:off x="0" y="928670"/>
            <a:ext cx="3286116" cy="7143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87498" y="1071988"/>
            <a:ext cx="763284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o-RO" sz="22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MĂSURI DE CONSERVARE PENTRU SPECII</a:t>
            </a:r>
            <a:endParaRPr lang="ro-RO" sz="2200" b="1" baseline="300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9" name="Subtitle 2"/>
          <p:cNvSpPr txBox="1">
            <a:spLocks/>
          </p:cNvSpPr>
          <p:nvPr/>
        </p:nvSpPr>
        <p:spPr>
          <a:xfrm>
            <a:off x="500034" y="6143644"/>
            <a:ext cx="8215370" cy="285752"/>
          </a:xfrm>
          <a:prstGeom prst="rect">
            <a:avLst/>
          </a:prstGeom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  <p:txBody>
          <a:bodyPr>
            <a:noAutofit/>
          </a:bodyPr>
          <a:lstStyle/>
          <a:p>
            <a:pPr marR="0" lvl="0" defTabSz="914400" rtl="0" eaLnBrk="1" fontAlgn="auto" latinLnBrk="0" hangingPunct="1">
              <a:lnSpc>
                <a:spcPts val="2640"/>
              </a:lnSpc>
              <a:spcAft>
                <a:spcPts val="0"/>
              </a:spcAft>
              <a:buClrTx/>
              <a:buSzTx/>
              <a:tabLst/>
              <a:defRPr/>
            </a:pPr>
            <a:r>
              <a:rPr kumimoji="0" lang="vi-VN" sz="1600" b="1" i="0" u="none" strike="noStrike" kern="1200" cap="none" spc="0" normalizeH="0" baseline="3000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Proiect cofinanţat din Fondul European de Dezvoltare Regională prin</a:t>
            </a:r>
            <a:r>
              <a:rPr kumimoji="0" lang="ro-RO" sz="1600" b="1" i="0" u="none" strike="noStrike" kern="1200" cap="none" spc="0" normalizeH="0" baseline="3000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vi-VN" sz="1600" b="1" i="0" u="none" strike="noStrike" kern="1200" cap="none" spc="0" normalizeH="0" baseline="3000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Programul Operaţional Infrastructura Mare 2014-2020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27584" y="1597563"/>
            <a:ext cx="7704855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b="1" dirty="0">
                <a:solidFill>
                  <a:schemeClr val="accent1">
                    <a:lumMod val="75000"/>
                  </a:schemeClr>
                </a:solidFill>
              </a:rPr>
              <a:t>Îmbunătățirea stării de conservare pentru speciile vidră și castor</a:t>
            </a:r>
          </a:p>
          <a:p>
            <a:endParaRPr lang="ro-RO" b="1" dirty="0"/>
          </a:p>
          <a:p>
            <a:r>
              <a:rPr lang="ro-RO" b="1" dirty="0"/>
              <a:t>•	Realizarea monitorizării populației</a:t>
            </a:r>
          </a:p>
          <a:p>
            <a:r>
              <a:rPr lang="ro-RO" b="1" dirty="0"/>
              <a:t>•	Plantarea de pâlcuri de arbori pe malul apelor (Vima Mică, Sălnița)</a:t>
            </a:r>
          </a:p>
          <a:p>
            <a:r>
              <a:rPr lang="ro-RO" b="1" dirty="0"/>
              <a:t>•	Prevenirea braconajului cinegetic și piscicol</a:t>
            </a:r>
          </a:p>
          <a:p>
            <a:r>
              <a:rPr lang="ro-RO" b="1" dirty="0"/>
              <a:t>•	Monitorizarea calității habitatului speciei în sit (calitatea apei)</a:t>
            </a:r>
          </a:p>
          <a:p>
            <a:r>
              <a:rPr lang="ro-RO" b="1" dirty="0"/>
              <a:t>•	Promovarea îmbunătăţirii calităţii habitatelor pentru speciile pradă prin diversificarea și îmbunătățirea resurselor trofice (pescuit catch and release, populări cu pește)</a:t>
            </a:r>
          </a:p>
          <a:p>
            <a:r>
              <a:rPr lang="ro-RO" b="1" dirty="0"/>
              <a:t>•	Evitarea operațiunilor de gestionare forestieră care ar putea afecta habitatele forestiere în care este prezentă vidra și siturile de reproducere sau de odihnă ale speciei vidră</a:t>
            </a:r>
          </a:p>
          <a:p>
            <a:r>
              <a:rPr lang="ro-RO" b="1" dirty="0">
                <a:solidFill>
                  <a:prstClr val="black"/>
                </a:solidFill>
              </a:rPr>
              <a:t>• 	</a:t>
            </a:r>
            <a:r>
              <a:rPr lang="ro-RO" b="1" dirty="0"/>
              <a:t>Realizarea unui studiu de inventariere și cartare a locurilor de odihnă și a vizuinelor utilizate de vidră</a:t>
            </a:r>
          </a:p>
        </p:txBody>
      </p:sp>
    </p:spTree>
    <p:extLst>
      <p:ext uri="{BB962C8B-B14F-4D97-AF65-F5344CB8AC3E}">
        <p14:creationId xmlns:p14="http://schemas.microsoft.com/office/powerpoint/2010/main" xmlns="" val="19644220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anda sigl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714744" y="357166"/>
            <a:ext cx="5185478" cy="823168"/>
          </a:xfrm>
          <a:prstGeom prst="rect">
            <a:avLst/>
          </a:prstGeom>
        </p:spPr>
      </p:pic>
      <p:pic>
        <p:nvPicPr>
          <p:cNvPr id="4" name="Picture 3" descr="blue-light-trails.jpg"/>
          <p:cNvPicPr>
            <a:picLocks noChangeAspect="1"/>
          </p:cNvPicPr>
          <p:nvPr/>
        </p:nvPicPr>
        <p:blipFill>
          <a:blip r:embed="rId3" cstate="print"/>
          <a:srcRect t="46875" r="64063" b="52083"/>
          <a:stretch>
            <a:fillRect/>
          </a:stretch>
        </p:blipFill>
        <p:spPr>
          <a:xfrm>
            <a:off x="0" y="928670"/>
            <a:ext cx="3286116" cy="7143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87498" y="1071988"/>
            <a:ext cx="763284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o-RO" sz="22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MĂSURI DE CONSERVARE PENTRU SPECII</a:t>
            </a:r>
            <a:endParaRPr lang="ro-RO" sz="2200" b="1" baseline="300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9" name="Subtitle 2"/>
          <p:cNvSpPr txBox="1">
            <a:spLocks/>
          </p:cNvSpPr>
          <p:nvPr/>
        </p:nvSpPr>
        <p:spPr>
          <a:xfrm>
            <a:off x="500034" y="6143644"/>
            <a:ext cx="8215370" cy="285752"/>
          </a:xfrm>
          <a:prstGeom prst="rect">
            <a:avLst/>
          </a:prstGeom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  <p:txBody>
          <a:bodyPr>
            <a:noAutofit/>
          </a:bodyPr>
          <a:lstStyle/>
          <a:p>
            <a:pPr marR="0" lvl="0" defTabSz="914400" rtl="0" eaLnBrk="1" fontAlgn="auto" latinLnBrk="0" hangingPunct="1">
              <a:lnSpc>
                <a:spcPts val="2640"/>
              </a:lnSpc>
              <a:spcAft>
                <a:spcPts val="0"/>
              </a:spcAft>
              <a:buClrTx/>
              <a:buSzTx/>
              <a:tabLst/>
              <a:defRPr/>
            </a:pPr>
            <a:r>
              <a:rPr kumimoji="0" lang="vi-VN" sz="1600" b="1" i="0" u="none" strike="noStrike" kern="1200" cap="none" spc="0" normalizeH="0" baseline="3000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Proiect cofinanţat din Fondul European de Dezvoltare Regională prin</a:t>
            </a:r>
            <a:r>
              <a:rPr kumimoji="0" lang="ro-RO" sz="1600" b="1" i="0" u="none" strike="noStrike" kern="1200" cap="none" spc="0" normalizeH="0" baseline="3000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vi-VN" sz="1600" b="1" i="0" u="none" strike="noStrike" kern="1200" cap="none" spc="0" normalizeH="0" baseline="3000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Programul Operaţional Infrastructura Mare 2014-2020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27584" y="1597563"/>
            <a:ext cx="7704855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b="1" dirty="0">
                <a:solidFill>
                  <a:schemeClr val="accent1">
                    <a:lumMod val="75000"/>
                  </a:schemeClr>
                </a:solidFill>
              </a:rPr>
              <a:t>Îmbunătățirea stării de conservare pentru speciile vidră și castor</a:t>
            </a:r>
          </a:p>
          <a:p>
            <a:endParaRPr lang="ro-RO" b="1" dirty="0"/>
          </a:p>
          <a:p>
            <a:r>
              <a:rPr lang="ro-RO" b="1" dirty="0"/>
              <a:t>•	Delimitarea zonelor de excludere de la activități de exploatare forestieră, în jurul vizuinelor de vidră și a siturilor de odihnă (200 m în jurul vizuinelor și a siturilor de odihnă ale vidrei)</a:t>
            </a:r>
          </a:p>
          <a:p>
            <a:r>
              <a:rPr lang="ro-RO" b="1" dirty="0"/>
              <a:t>•	Interzicerea tăierii arborilor de pe malul apelor. Excepţii sunt permise doar în cazul activităţilor de reconstrucţie ecologică a habitatelor, realizate cu acordul scris şi avizul administratorului sitului</a:t>
            </a:r>
          </a:p>
          <a:p>
            <a:r>
              <a:rPr lang="ro-RO" b="1" dirty="0"/>
              <a:t>•	Nu se va circula cu vehicule de orice tip în albia râurilor şi a altor zone umede din sit</a:t>
            </a:r>
          </a:p>
          <a:p>
            <a:r>
              <a:rPr lang="ro-RO" b="1" dirty="0"/>
              <a:t>•	Monitorizarea zonelor umede inundate temporar și relocarea ihtiofaunei rămasă captivă</a:t>
            </a:r>
          </a:p>
          <a:p>
            <a:r>
              <a:rPr lang="ro-RO" b="1" dirty="0"/>
              <a:t>•	Achiziția și instalarea de sisteme de protecție, garduri electrice și garduri de plasă, a bazinelor de creștere a peștilor, împotriva speciilor ihtiofage, precum: Lutra lutra (Sălnița, Vadu Lupului)</a:t>
            </a:r>
          </a:p>
        </p:txBody>
      </p:sp>
    </p:spTree>
    <p:extLst>
      <p:ext uri="{BB962C8B-B14F-4D97-AF65-F5344CB8AC3E}">
        <p14:creationId xmlns:p14="http://schemas.microsoft.com/office/powerpoint/2010/main" xmlns="" val="19420776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anda sigl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714744" y="357166"/>
            <a:ext cx="5185478" cy="823168"/>
          </a:xfrm>
          <a:prstGeom prst="rect">
            <a:avLst/>
          </a:prstGeom>
        </p:spPr>
      </p:pic>
      <p:pic>
        <p:nvPicPr>
          <p:cNvPr id="4" name="Picture 3" descr="blue-light-trails.jpg"/>
          <p:cNvPicPr>
            <a:picLocks noChangeAspect="1"/>
          </p:cNvPicPr>
          <p:nvPr/>
        </p:nvPicPr>
        <p:blipFill>
          <a:blip r:embed="rId3" cstate="print"/>
          <a:srcRect t="46875" r="64063" b="52083"/>
          <a:stretch>
            <a:fillRect/>
          </a:stretch>
        </p:blipFill>
        <p:spPr>
          <a:xfrm>
            <a:off x="0" y="928670"/>
            <a:ext cx="3286116" cy="7143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87498" y="1071988"/>
            <a:ext cx="763284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o-RO" sz="22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MĂSURI DE CONSERVARE PENTRU SPECII</a:t>
            </a:r>
            <a:endParaRPr lang="ro-RO" sz="2200" b="1" baseline="300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9" name="Subtitle 2"/>
          <p:cNvSpPr txBox="1">
            <a:spLocks/>
          </p:cNvSpPr>
          <p:nvPr/>
        </p:nvSpPr>
        <p:spPr>
          <a:xfrm>
            <a:off x="500034" y="6143644"/>
            <a:ext cx="8215370" cy="285752"/>
          </a:xfrm>
          <a:prstGeom prst="rect">
            <a:avLst/>
          </a:prstGeom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  <p:txBody>
          <a:bodyPr>
            <a:noAutofit/>
          </a:bodyPr>
          <a:lstStyle/>
          <a:p>
            <a:pPr marR="0" lvl="0" defTabSz="914400" rtl="0" eaLnBrk="1" fontAlgn="auto" latinLnBrk="0" hangingPunct="1">
              <a:lnSpc>
                <a:spcPts val="2640"/>
              </a:lnSpc>
              <a:spcAft>
                <a:spcPts val="0"/>
              </a:spcAft>
              <a:buClrTx/>
              <a:buSzTx/>
              <a:tabLst/>
              <a:defRPr/>
            </a:pPr>
            <a:r>
              <a:rPr kumimoji="0" lang="vi-VN" sz="1600" b="1" i="0" u="none" strike="noStrike" kern="1200" cap="none" spc="0" normalizeH="0" baseline="3000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Proiect cofinanţat din Fondul European de Dezvoltare Regională prin</a:t>
            </a:r>
            <a:r>
              <a:rPr kumimoji="0" lang="ro-RO" sz="1600" b="1" i="0" u="none" strike="noStrike" kern="1200" cap="none" spc="0" normalizeH="0" baseline="3000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vi-VN" sz="1600" b="1" i="0" u="none" strike="noStrike" kern="1200" cap="none" spc="0" normalizeH="0" baseline="3000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Programul Operaţional Infrastructura Mare 2014-2020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27584" y="1597563"/>
            <a:ext cx="7704855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b="1" dirty="0">
                <a:solidFill>
                  <a:schemeClr val="accent1">
                    <a:lumMod val="75000"/>
                  </a:schemeClr>
                </a:solidFill>
              </a:rPr>
              <a:t>Menținerea stării de conservare favorabile a speciei Carabus variolosus</a:t>
            </a:r>
          </a:p>
          <a:p>
            <a:endParaRPr lang="ro-RO" b="1" dirty="0"/>
          </a:p>
          <a:p>
            <a:r>
              <a:rPr lang="ro-RO" b="1" dirty="0"/>
              <a:t>•	Interzicerea eliminării vegetației ripariene ierboase și lemnoase de pe cursul râului Lăpuș și afluenții acestuia</a:t>
            </a:r>
          </a:p>
          <a:p>
            <a:endParaRPr lang="ro-RO" b="1" dirty="0"/>
          </a:p>
          <a:p>
            <a:r>
              <a:rPr lang="ro-RO" b="1" dirty="0">
                <a:solidFill>
                  <a:schemeClr val="accent1">
                    <a:lumMod val="75000"/>
                  </a:schemeClr>
                </a:solidFill>
              </a:rPr>
              <a:t>Menținerea efectivelor populației speciei Izvoraș cu burta galbenă, în sensul îmbunățățirii stării de conservare favorabilă a acesteia din punct de vedere al populației</a:t>
            </a:r>
          </a:p>
          <a:p>
            <a:endParaRPr lang="ro-RO" b="1" dirty="0"/>
          </a:p>
          <a:p>
            <a:r>
              <a:rPr lang="ro-RO" b="1" dirty="0"/>
              <a:t>•	Amplasarea panourilor de avertizare a prezenței amfibienilor pe marginea drumurilor</a:t>
            </a:r>
          </a:p>
        </p:txBody>
      </p:sp>
    </p:spTree>
    <p:extLst>
      <p:ext uri="{BB962C8B-B14F-4D97-AF65-F5344CB8AC3E}">
        <p14:creationId xmlns:p14="http://schemas.microsoft.com/office/powerpoint/2010/main" xmlns="" val="37002554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anda sigl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714744" y="357166"/>
            <a:ext cx="5185478" cy="823168"/>
          </a:xfrm>
          <a:prstGeom prst="rect">
            <a:avLst/>
          </a:prstGeom>
        </p:spPr>
      </p:pic>
      <p:pic>
        <p:nvPicPr>
          <p:cNvPr id="4" name="Picture 3" descr="blue-light-trails.jpg"/>
          <p:cNvPicPr>
            <a:picLocks noChangeAspect="1"/>
          </p:cNvPicPr>
          <p:nvPr/>
        </p:nvPicPr>
        <p:blipFill>
          <a:blip r:embed="rId3" cstate="print"/>
          <a:srcRect t="46875" r="64063" b="52083"/>
          <a:stretch>
            <a:fillRect/>
          </a:stretch>
        </p:blipFill>
        <p:spPr>
          <a:xfrm>
            <a:off x="0" y="928670"/>
            <a:ext cx="3286116" cy="7143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87498" y="1071988"/>
            <a:ext cx="763284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o-RO" sz="22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MĂSURI DE CONSERVARE PENTRU SPECII</a:t>
            </a:r>
            <a:endParaRPr lang="ro-RO" sz="2200" b="1" baseline="300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9" name="Subtitle 2"/>
          <p:cNvSpPr txBox="1">
            <a:spLocks/>
          </p:cNvSpPr>
          <p:nvPr/>
        </p:nvSpPr>
        <p:spPr>
          <a:xfrm>
            <a:off x="500034" y="6143644"/>
            <a:ext cx="8215370" cy="285752"/>
          </a:xfrm>
          <a:prstGeom prst="rect">
            <a:avLst/>
          </a:prstGeom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  <p:txBody>
          <a:bodyPr>
            <a:noAutofit/>
          </a:bodyPr>
          <a:lstStyle/>
          <a:p>
            <a:pPr marR="0" lvl="0" defTabSz="914400" rtl="0" eaLnBrk="1" fontAlgn="auto" latinLnBrk="0" hangingPunct="1">
              <a:lnSpc>
                <a:spcPts val="2640"/>
              </a:lnSpc>
              <a:spcAft>
                <a:spcPts val="0"/>
              </a:spcAft>
              <a:buClrTx/>
              <a:buSzTx/>
              <a:tabLst/>
              <a:defRPr/>
            </a:pPr>
            <a:r>
              <a:rPr kumimoji="0" lang="vi-VN" sz="1600" b="1" i="0" u="none" strike="noStrike" kern="1200" cap="none" spc="0" normalizeH="0" baseline="3000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Proiect cofinanţat din Fondul European de Dezvoltare Regională prin</a:t>
            </a:r>
            <a:r>
              <a:rPr kumimoji="0" lang="ro-RO" sz="1600" b="1" i="0" u="none" strike="noStrike" kern="1200" cap="none" spc="0" normalizeH="0" baseline="3000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vi-VN" sz="1600" b="1" i="0" u="none" strike="noStrike" kern="1200" cap="none" spc="0" normalizeH="0" baseline="3000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Programul Operaţional Infrastructura Mare 2014-2020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27584" y="1597563"/>
            <a:ext cx="770485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b="1" dirty="0">
                <a:solidFill>
                  <a:schemeClr val="accent1">
                    <a:lumMod val="75000"/>
                  </a:schemeClr>
                </a:solidFill>
              </a:rPr>
              <a:t>Asigurarea conservării habitatului pentru Izvorașul cu burta galbenă</a:t>
            </a:r>
          </a:p>
          <a:p>
            <a:endParaRPr lang="ro-RO" b="1" dirty="0"/>
          </a:p>
          <a:p>
            <a:r>
              <a:rPr lang="ro-RO" b="1" dirty="0"/>
              <a:t>•	Gestionarea habitatelor acvatice din vecinătatea infrastructurii rutiere</a:t>
            </a:r>
          </a:p>
          <a:p>
            <a:r>
              <a:rPr lang="ro-RO" b="1" dirty="0"/>
              <a:t>•	Stoparea sau limitarea poluării habitatelor acvatice</a:t>
            </a:r>
          </a:p>
          <a:p>
            <a:r>
              <a:rPr lang="ro-RO" b="1" dirty="0"/>
              <a:t>•	Combaterea incendierii miriștilor, a pășunilor sau a vegetației acvatice</a:t>
            </a:r>
          </a:p>
          <a:p>
            <a:r>
              <a:rPr lang="ro-RO" b="1" dirty="0"/>
              <a:t>•	(Re)construcția habitatului terestru din vecinătatea habitatului acvatic</a:t>
            </a:r>
          </a:p>
          <a:p>
            <a:r>
              <a:rPr lang="ro-RO" b="1" dirty="0"/>
              <a:t>•	(Re)construcția unor coridoare ecologice pentru reconectarea habitatelor acvatice și terestre</a:t>
            </a:r>
          </a:p>
          <a:p>
            <a:r>
              <a:rPr lang="ro-RO" b="1" dirty="0"/>
              <a:t>•	Decolmatarea parțială sau totală a habitatului acvatic</a:t>
            </a:r>
          </a:p>
          <a:p>
            <a:r>
              <a:rPr lang="ro-RO" b="1" dirty="0"/>
              <a:t>•	(Re)construcția de adăpătoare performante pentru animale domestice și menținerea apei în habitatele acvatice</a:t>
            </a:r>
          </a:p>
          <a:p>
            <a:r>
              <a:rPr lang="ro-RO" b="1" dirty="0"/>
              <a:t>•	(Re)construcția habitatului acvatic în vecinătatea habitatului acvatic antropic</a:t>
            </a:r>
          </a:p>
          <a:p>
            <a:r>
              <a:rPr lang="ro-RO" b="1" dirty="0"/>
              <a:t>•	Stoparea curgerii apei din habitatul acvatic -praguri, dig</a:t>
            </a:r>
          </a:p>
        </p:txBody>
      </p:sp>
    </p:spTree>
    <p:extLst>
      <p:ext uri="{BB962C8B-B14F-4D97-AF65-F5344CB8AC3E}">
        <p14:creationId xmlns:p14="http://schemas.microsoft.com/office/powerpoint/2010/main" xmlns="" val="353393990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684</TotalTime>
  <Words>990</Words>
  <Application>Microsoft Office PowerPoint</Application>
  <PresentationFormat>On-screen Show (4:3)</PresentationFormat>
  <Paragraphs>172</Paragraphs>
  <Slides>17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Ada</dc:creator>
  <cp:lastModifiedBy>mircea</cp:lastModifiedBy>
  <cp:revision>67</cp:revision>
  <dcterms:created xsi:type="dcterms:W3CDTF">2018-09-24T07:40:05Z</dcterms:created>
  <dcterms:modified xsi:type="dcterms:W3CDTF">2021-05-13T11:32:52Z</dcterms:modified>
</cp:coreProperties>
</file>